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53"/>
  </p:handoutMasterIdLst>
  <p:sldIdLst>
    <p:sldId id="409" r:id="rId3"/>
    <p:sldId id="420" r:id="rId4"/>
    <p:sldId id="419" r:id="rId6"/>
    <p:sldId id="410" r:id="rId7"/>
    <p:sldId id="412" r:id="rId8"/>
    <p:sldId id="418" r:id="rId9"/>
    <p:sldId id="421" r:id="rId10"/>
    <p:sldId id="422" r:id="rId11"/>
    <p:sldId id="424" r:id="rId12"/>
    <p:sldId id="425" r:id="rId13"/>
    <p:sldId id="415" r:id="rId14"/>
    <p:sldId id="426" r:id="rId15"/>
    <p:sldId id="427" r:id="rId16"/>
    <p:sldId id="428" r:id="rId17"/>
    <p:sldId id="429" r:id="rId18"/>
    <p:sldId id="416" r:id="rId19"/>
    <p:sldId id="430" r:id="rId20"/>
    <p:sldId id="431" r:id="rId21"/>
    <p:sldId id="432" r:id="rId22"/>
    <p:sldId id="433" r:id="rId23"/>
    <p:sldId id="435" r:id="rId24"/>
    <p:sldId id="436" r:id="rId25"/>
    <p:sldId id="434" r:id="rId26"/>
    <p:sldId id="417" r:id="rId27"/>
    <p:sldId id="438" r:id="rId28"/>
    <p:sldId id="439" r:id="rId29"/>
    <p:sldId id="440" r:id="rId30"/>
    <p:sldId id="442" r:id="rId31"/>
    <p:sldId id="441" r:id="rId32"/>
    <p:sldId id="443" r:id="rId33"/>
    <p:sldId id="444" r:id="rId34"/>
    <p:sldId id="445" r:id="rId35"/>
    <p:sldId id="446" r:id="rId36"/>
    <p:sldId id="413" r:id="rId37"/>
    <p:sldId id="448" r:id="rId38"/>
    <p:sldId id="449" r:id="rId39"/>
    <p:sldId id="452" r:id="rId40"/>
    <p:sldId id="453" r:id="rId41"/>
    <p:sldId id="450" r:id="rId42"/>
    <p:sldId id="451" r:id="rId43"/>
    <p:sldId id="454" r:id="rId44"/>
    <p:sldId id="455" r:id="rId45"/>
    <p:sldId id="456" r:id="rId46"/>
    <p:sldId id="457" r:id="rId47"/>
    <p:sldId id="458" r:id="rId48"/>
    <p:sldId id="459" r:id="rId49"/>
    <p:sldId id="414" r:id="rId50"/>
    <p:sldId id="423" r:id="rId51"/>
    <p:sldId id="411" r:id="rId5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092"/>
        <p:guide pos="381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handoutMaster" Target="handoutMasters/handoutMaster1.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marL="0" lvl="2"/>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We name this incremental variant of Glow as CGlow in this paper.</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L与ab分辨率的问题</a:t>
            </a:r>
            <a:endParaRPr lang="zh-CN" altLang="en-US"/>
          </a:p>
          <a:p>
            <a:r>
              <a:rPr lang="zh-CN" altLang="en-US">
                <a:sym typeface="+mn-ea"/>
              </a:rPr>
              <a:t>（1）imagenet：由于颜色通道不需要像亮度通道那样的分辨率，我们对256×256像素灰度图像进行条件处理，生成64×64像素颜色信息。</a:t>
            </a:r>
            <a:endParaRPr lang="zh-CN" altLang="en-US"/>
          </a:p>
          <a:p>
            <a:r>
              <a:rPr lang="zh-CN" altLang="en-US">
                <a:sym typeface="+mn-ea"/>
              </a:rPr>
              <a:t>（2）LSUN bedrooms：条件输入L，色度输入a和b，分辨率都是64×64的</a:t>
            </a:r>
            <a:endParaRPr lang="zh-CN" altLang="en-US"/>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marL="0" lvl="2"/>
            <a:r>
              <a:rPr lang="en-US" altLang="zh-CN"/>
              <a:t>(1)</a:t>
            </a:r>
            <a:r>
              <a:rPr>
                <a:sym typeface="+mn-ea"/>
              </a:rPr>
              <a:t>妆容转移对于细节的要求</a:t>
            </a:r>
            <a:r>
              <a:rPr lang="en-US" altLang="zh-CN">
                <a:sym typeface="+mn-ea"/>
              </a:rPr>
              <a:t>&gt;&gt;</a:t>
            </a:r>
            <a:r>
              <a:rPr>
                <a:sym typeface="+mn-ea"/>
              </a:rPr>
              <a:t>风格转移</a:t>
            </a:r>
            <a:endParaRPr>
              <a:sym typeface="+mn-ea"/>
            </a:endParaRPr>
          </a:p>
          <a:p>
            <a:endParaRPr lang="en-US" altLang="zh-CN"/>
          </a:p>
          <a:p>
            <a:r>
              <a:rPr lang="en-US" altLang="zh-CN"/>
              <a:t>(2)和GAN相比，beautyGlow的优势是：</a:t>
            </a:r>
            <a:endParaRPr lang="en-US" altLang="zh-CN"/>
          </a:p>
          <a:p>
            <a:r>
              <a:rPr lang="en-US" altLang="zh-CN"/>
              <a:t>基于GAN的方法，没有编码器来构造来自数据的潜在空间。因此不能通过潜在向量插值，来实现按需的妆容转移。</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a:sym typeface="+mn-ea"/>
              </a:rPr>
              <a:t>给定未配对的妆容和素颜图像的数据集：</a:t>
            </a:r>
            <a:endParaRPr>
              <a:sym typeface="+mn-ea"/>
            </a:endParaRPr>
          </a:p>
          <a:p>
            <a:pPr lvl="1"/>
            <a:r>
              <a:rPr>
                <a:sym typeface="+mn-ea"/>
              </a:rPr>
              <a:t>首先使用Glow将图像转换到潜在空间</a:t>
            </a:r>
            <a:endParaRPr>
              <a:sym typeface="+mn-ea"/>
            </a:endParaRPr>
          </a:p>
          <a:p>
            <a:pPr lvl="1"/>
            <a:r>
              <a:rPr>
                <a:sym typeface="+mn-ea"/>
              </a:rPr>
              <a:t>计算妆容和素颜潜域的质心</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4.xml"/><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tags" Target="../tags/tag78.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9.xml"/><Relationship Id="rId2" Type="http://schemas.openxmlformats.org/officeDocument/2006/relationships/image" Target="../media/image24.png"/><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2.xml"/><Relationship Id="rId2" Type="http://schemas.openxmlformats.org/officeDocument/2006/relationships/image" Target="../media/image27.png"/><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3.xml"/><Relationship Id="rId2" Type="http://schemas.openxmlformats.org/officeDocument/2006/relationships/image" Target="../media/image29.pn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5.xml"/><Relationship Id="rId2" Type="http://schemas.openxmlformats.org/officeDocument/2006/relationships/image" Target="../media/image31.png"/><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86.xml"/><Relationship Id="rId2" Type="http://schemas.openxmlformats.org/officeDocument/2006/relationships/image" Target="../media/image33.png"/><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2.xml"/><Relationship Id="rId2" Type="http://schemas.openxmlformats.org/officeDocument/2006/relationships/image" Target="../media/image36.png"/><Relationship Id="rId1"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xml"/><Relationship Id="rId6" Type="http://schemas.openxmlformats.org/officeDocument/2006/relationships/tags" Target="../tags/tag94.xml"/><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7.xml"/><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tags" Target="../tags/tag9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2.xml"/><Relationship Id="rId2" Type="http://schemas.openxmlformats.org/officeDocument/2006/relationships/slide" Target="slide46.xml"/><Relationship Id="rId1" Type="http://schemas.openxmlformats.org/officeDocument/2006/relationships/image" Target="../media/image47.png"/></Relationships>
</file>

<file path=ppt/slides/_rels/slide3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03.xml"/><Relationship Id="rId7" Type="http://schemas.openxmlformats.org/officeDocument/2006/relationships/slide" Target="slide4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image" Target="../media/image49.png"/><Relationship Id="rId10" Type="http://schemas.openxmlformats.org/officeDocument/2006/relationships/notesSlide" Target="../notesSlides/notesSlide11.xml"/><Relationship Id="rId1" Type="http://schemas.openxmlformats.org/officeDocument/2006/relationships/image" Target="../media/image48.png"/></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4.xml"/><Relationship Id="rId4" Type="http://schemas.openxmlformats.org/officeDocument/2006/relationships/image" Target="../media/image57.png"/><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tags" Target="../tags/tag107.xml"/><Relationship Id="rId2" Type="http://schemas.openxmlformats.org/officeDocument/2006/relationships/image" Target="../media/image60.png"/><Relationship Id="rId1"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image" Target="../media/image61.png"/></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0.xml"/><Relationship Id="rId2" Type="http://schemas.openxmlformats.org/officeDocument/2006/relationships/slide" Target="slide37.xml"/><Relationship Id="rId1" Type="http://schemas.openxmlformats.org/officeDocument/2006/relationships/image" Target="../media/image65.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2.xml"/><Relationship Id="rId2" Type="http://schemas.openxmlformats.org/officeDocument/2006/relationships/slide" Target="slide5.xml"/><Relationship Id="rId1" Type="http://schemas.openxmlformats.org/officeDocument/2006/relationships/image" Target="../media/image66.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3.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9.xml"/><Relationship Id="rId2" Type="http://schemas.openxmlformats.org/officeDocument/2006/relationships/slide" Target="slide4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1.xml"/><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73.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en-US" altLang="zh-CN" sz="5400"/>
              <a:t>flow</a:t>
            </a:r>
            <a:r>
              <a:rPr lang="zh-CN" altLang="en-US" sz="5400"/>
              <a:t>最新进展</a:t>
            </a:r>
            <a:r>
              <a:rPr lang="en-US" altLang="zh-CN" sz="5400"/>
              <a:t>19-20</a:t>
            </a:r>
            <a:br>
              <a:rPr lang="en-US" altLang="zh-CN" sz="5400"/>
            </a:br>
            <a:r>
              <a:rPr lang="en-US" altLang="zh-CN" sz="4000" b="0"/>
              <a:t>--</a:t>
            </a:r>
            <a:r>
              <a:rPr lang="zh-CN" altLang="en-US" sz="4000" b="0"/>
              <a:t>以条件</a:t>
            </a:r>
            <a:r>
              <a:rPr lang="en-US" altLang="zh-CN" sz="4000" b="0"/>
              <a:t>flow</a:t>
            </a:r>
            <a:r>
              <a:rPr lang="zh-CN" altLang="en-US" sz="4000" b="0"/>
              <a:t>为例</a:t>
            </a:r>
            <a:endParaRPr lang="zh-CN" altLang="en-US" sz="4000" b="0"/>
          </a:p>
        </p:txBody>
      </p:sp>
      <p:sp>
        <p:nvSpPr>
          <p:cNvPr id="3" name="副标题 2"/>
          <p:cNvSpPr>
            <a:spLocks noGrp="1"/>
          </p:cNvSpPr>
          <p:nvPr>
            <p:ph type="subTitle" idx="1"/>
            <p:custDataLst>
              <p:tags r:id="rId2"/>
            </p:custDataLst>
          </p:nvPr>
        </p:nvSpPr>
        <p:spPr>
          <a:xfrm>
            <a:off x="1716960" y="4731340"/>
            <a:ext cx="9799200" cy="1472400"/>
          </a:xfrm>
        </p:spPr>
        <p:txBody>
          <a:bodyPr/>
          <a:p>
            <a:pPr algn="r"/>
            <a:endParaRPr lang="zh-CN" altLang="en-US"/>
          </a:p>
          <a:p>
            <a:pPr algn="r"/>
            <a:r>
              <a:rPr lang="en-US" altLang="zh-CN"/>
              <a:t>2020.05.29</a:t>
            </a:r>
            <a:endParaRPr lang="en-US" altLang="zh-CN"/>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a:sym typeface="+mn-ea"/>
              </a:rPr>
              <a:t>Binary Segmentation</a:t>
            </a:r>
            <a:endParaRPr lang="zh-CN" altLang="en-US"/>
          </a:p>
        </p:txBody>
      </p:sp>
      <p:sp>
        <p:nvSpPr>
          <p:cNvPr id="3" name="内容占位符 2"/>
          <p:cNvSpPr>
            <a:spLocks noGrp="1"/>
          </p:cNvSpPr>
          <p:nvPr>
            <p:ph idx="1"/>
          </p:nvPr>
        </p:nvSpPr>
        <p:spPr/>
        <p:txBody>
          <a:bodyPr/>
          <a:p>
            <a:r>
              <a:rPr>
                <a:latin typeface="Calibri" panose="020F0502020204030204" charset="0"/>
                <a:ea typeface="宋体" panose="02010600030101010101" pitchFamily="2" charset="-122"/>
                <a:sym typeface="+mn-ea"/>
              </a:rPr>
              <a:t>评估标准</a:t>
            </a:r>
            <a:r>
              <a:rPr lang="en-US">
                <a:latin typeface="Calibri" panose="020F0502020204030204" charset="0"/>
                <a:ea typeface="宋体" panose="02010600030101010101" pitchFamily="2" charset="-122"/>
                <a:cs typeface="Times New Roman" panose="02020603050405020304" charset="0"/>
                <a:sym typeface="+mn-ea"/>
              </a:rPr>
              <a:t>IOU</a:t>
            </a:r>
            <a:r>
              <a:rPr>
                <a:latin typeface="Calibri" panose="020F0502020204030204" charset="0"/>
                <a:ea typeface="宋体" panose="02010600030101010101" pitchFamily="2" charset="-122"/>
                <a:cs typeface="Times New Roman" panose="02020603050405020304" charset="0"/>
                <a:sym typeface="+mn-ea"/>
              </a:rPr>
              <a:t>：</a:t>
            </a:r>
            <a:r>
              <a:rPr>
                <a:latin typeface="Calibri" panose="020F0502020204030204" charset="0"/>
                <a:ea typeface="宋体" panose="02010600030101010101" pitchFamily="2" charset="-122"/>
                <a:sym typeface="+mn-ea"/>
              </a:rPr>
              <a:t>检测准确率（越高越好），这里它等于</a:t>
            </a:r>
            <a:r>
              <a:rPr lang="en-US">
                <a:latin typeface="Calibri" panose="020F0502020204030204" charset="0"/>
                <a:ea typeface="宋体" panose="02010600030101010101" pitchFamily="2" charset="-122"/>
                <a:sym typeface="+mn-ea"/>
              </a:rPr>
              <a:t>prediction label</a:t>
            </a:r>
            <a:r>
              <a:rPr>
                <a:latin typeface="Calibri" panose="020F0502020204030204" charset="0"/>
                <a:ea typeface="宋体" panose="02010600030101010101" pitchFamily="2" charset="-122"/>
                <a:sym typeface="+mn-ea"/>
              </a:rPr>
              <a:t>（也称作</a:t>
            </a:r>
            <a:r>
              <a:rPr lang="en-US">
                <a:latin typeface="Calibri" panose="020F0502020204030204" charset="0"/>
                <a:ea typeface="宋体" panose="02010600030101010101" pitchFamily="2" charset="-122"/>
                <a:sym typeface="+mn-ea"/>
              </a:rPr>
              <a:t>conditional sample</a:t>
            </a:r>
            <a:r>
              <a:rPr>
                <a:latin typeface="Calibri" panose="020F0502020204030204" charset="0"/>
                <a:ea typeface="宋体" panose="02010600030101010101" pitchFamily="2" charset="-122"/>
                <a:sym typeface="+mn-ea"/>
              </a:rPr>
              <a:t>）与</a:t>
            </a:r>
            <a:r>
              <a:rPr lang="en-US">
                <a:latin typeface="Calibri" panose="020F0502020204030204" charset="0"/>
                <a:ea typeface="宋体" panose="02010600030101010101" pitchFamily="2" charset="-122"/>
                <a:sym typeface="+mn-ea"/>
              </a:rPr>
              <a:t>Ground Truth label</a:t>
            </a:r>
            <a:r>
              <a:rPr>
                <a:latin typeface="Calibri" panose="020F0502020204030204" charset="0"/>
                <a:ea typeface="宋体" panose="02010600030101010101" pitchFamily="2" charset="-122"/>
                <a:sym typeface="+mn-ea"/>
              </a:rPr>
              <a:t>的交集比上它们的并集。（</a:t>
            </a:r>
            <a:r>
              <a:rPr lang="en-US">
                <a:latin typeface="Calibri" panose="020F0502020204030204" charset="0"/>
                <a:ea typeface="宋体" panose="02010600030101010101" pitchFamily="2" charset="-122"/>
                <a:sym typeface="+mn-ea"/>
              </a:rPr>
              <a:t>label</a:t>
            </a:r>
            <a:r>
              <a:rPr>
                <a:latin typeface="Calibri" panose="020F0502020204030204" charset="0"/>
                <a:ea typeface="宋体" panose="02010600030101010101" pitchFamily="2" charset="-122"/>
                <a:sym typeface="+mn-ea"/>
              </a:rPr>
              <a:t>也是图像，指对应的类别的轮廓）</a:t>
            </a:r>
            <a:endParaRPr lang="zh-CN" altLang="en-US"/>
          </a:p>
          <a:p>
            <a:r>
              <a:rPr lang="en-US" altLang="zh-CN"/>
              <a:t>baseline</a:t>
            </a:r>
            <a:endParaRPr lang="zh-CN" altLang="en-US"/>
          </a:p>
          <a:p>
            <a:pPr lvl="1"/>
            <a:r>
              <a:rPr lang="zh-CN" altLang="en-US"/>
              <a:t>DVN and NLStruct are deep energy-based models. </a:t>
            </a:r>
            <a:endParaRPr lang="zh-CN" altLang="en-US"/>
          </a:p>
          <a:p>
            <a:pPr lvl="1"/>
            <a:r>
              <a:rPr lang="zh-CN" altLang="en-US"/>
              <a:t>FCN is a feed-forward deep model specifically designed for semantic segmentation.</a:t>
            </a:r>
            <a:endParaRPr lang="zh-CN" altLang="en-US"/>
          </a:p>
        </p:txBody>
      </p:sp>
      <p:pic>
        <p:nvPicPr>
          <p:cNvPr id="4" name="图片 3"/>
          <p:cNvPicPr>
            <a:picLocks noChangeAspect="1"/>
          </p:cNvPicPr>
          <p:nvPr/>
        </p:nvPicPr>
        <p:blipFill>
          <a:blip r:embed="rId1"/>
          <a:stretch>
            <a:fillRect/>
          </a:stretch>
        </p:blipFill>
        <p:spPr>
          <a:xfrm>
            <a:off x="5354955" y="3842385"/>
            <a:ext cx="5534025" cy="1981200"/>
          </a:xfrm>
          <a:prstGeom prst="rect">
            <a:avLst/>
          </a:prstGeom>
        </p:spPr>
      </p:pic>
      <p:pic>
        <p:nvPicPr>
          <p:cNvPr id="11" name="图片 4" descr="IMG_256"/>
          <p:cNvPicPr>
            <a:picLocks noChangeAspect="1"/>
          </p:cNvPicPr>
          <p:nvPr/>
        </p:nvPicPr>
        <p:blipFill>
          <a:blip r:embed="rId2"/>
          <a:stretch>
            <a:fillRect/>
          </a:stretch>
        </p:blipFill>
        <p:spPr>
          <a:xfrm>
            <a:off x="1148080" y="3787775"/>
            <a:ext cx="2609850" cy="2035810"/>
          </a:xfrm>
          <a:prstGeom prst="rect">
            <a:avLst/>
          </a:prstGeom>
          <a:noFill/>
          <a:ln w="9525">
            <a:noFill/>
          </a:ln>
        </p:spPr>
      </p:pic>
      <p:sp>
        <p:nvSpPr>
          <p:cNvPr id="5" name="矩形 4"/>
          <p:cNvSpPr/>
          <p:nvPr/>
        </p:nvSpPr>
        <p:spPr>
          <a:xfrm>
            <a:off x="6904355" y="4257675"/>
            <a:ext cx="909320" cy="148336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11575" y="1934915"/>
            <a:ext cx="10969200" cy="705600"/>
          </a:xfrm>
        </p:spPr>
        <p:txBody>
          <a:bodyPr>
            <a:normAutofit fontScale="90000"/>
          </a:bodyPr>
          <a:p>
            <a:pPr algn="ctr"/>
            <a:r>
              <a:rPr>
                <a:sym typeface="+mn-ea"/>
              </a:rPr>
              <a:t>C-Flow：Conditional Generative Flow Models for Images and 3D Point Clouds</a:t>
            </a:r>
            <a:endParaRPr lang="zh-CN" altLang="en-US"/>
          </a:p>
        </p:txBody>
      </p:sp>
      <p:sp>
        <p:nvSpPr>
          <p:cNvPr id="3" name="内容占位符 2"/>
          <p:cNvSpPr>
            <a:spLocks noGrp="1"/>
          </p:cNvSpPr>
          <p:nvPr>
            <p:ph idx="1"/>
          </p:nvPr>
        </p:nvSpPr>
        <p:spPr>
          <a:xfrm>
            <a:off x="1675200" y="2830885"/>
            <a:ext cx="10969200" cy="4759200"/>
          </a:xfrm>
        </p:spPr>
        <p:txBody>
          <a:bodyPr/>
          <a:p>
            <a:r>
              <a:rPr lang="en-US" altLang="zh-CN">
                <a:sym typeface="+mn-ea"/>
              </a:rPr>
              <a:t>CVPR 2020</a:t>
            </a:r>
            <a:endParaRPr lang="en-US" altLang="zh-CN">
              <a:sym typeface="+mn-ea"/>
            </a:endParaRPr>
          </a:p>
        </p:txBody>
      </p:sp>
      <p:pic>
        <p:nvPicPr>
          <p:cNvPr id="4" name="图片 3"/>
          <p:cNvPicPr>
            <a:picLocks noChangeAspect="1"/>
          </p:cNvPicPr>
          <p:nvPr/>
        </p:nvPicPr>
        <p:blipFill>
          <a:blip r:embed="rId1"/>
          <a:stretch>
            <a:fillRect/>
          </a:stretch>
        </p:blipFill>
        <p:spPr>
          <a:xfrm>
            <a:off x="1675130" y="3339465"/>
            <a:ext cx="8534400" cy="800100"/>
          </a:xfrm>
          <a:prstGeom prst="rect">
            <a:avLst/>
          </a:prstGeom>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C-Flow</a:t>
            </a:r>
            <a:endParaRPr lang="zh-CN" altLang="en-US"/>
          </a:p>
        </p:txBody>
      </p:sp>
      <p:sp>
        <p:nvSpPr>
          <p:cNvPr id="3" name="内容占位符 2"/>
          <p:cNvSpPr>
            <a:spLocks noGrp="1"/>
          </p:cNvSpPr>
          <p:nvPr>
            <p:ph idx="1"/>
          </p:nvPr>
        </p:nvSpPr>
        <p:spPr/>
        <p:txBody>
          <a:bodyPr/>
          <a:p>
            <a:r>
              <a:rPr lang="zh-CN" altLang="en-US"/>
              <a:t>目的：图像和3D点云互相转换 →</a:t>
            </a:r>
            <a:endParaRPr lang="zh-CN" altLang="en-US"/>
          </a:p>
          <a:p>
            <a:r>
              <a:rPr lang="zh-CN" altLang="en-US"/>
              <a:t>贡献：第一次用flow完成这个任务</a:t>
            </a:r>
            <a:endParaRPr lang="zh-CN" altLang="en-US"/>
          </a:p>
          <a:p>
            <a:endParaRPr lang="zh-CN" altLang="en-US"/>
          </a:p>
          <a:p>
            <a:r>
              <a:rPr lang="zh-CN" altLang="en-US"/>
              <a:t>方法：</a:t>
            </a:r>
            <a:endParaRPr lang="zh-CN" altLang="en-US"/>
          </a:p>
          <a:p>
            <a:pPr lvl="1"/>
            <a:r>
              <a:rPr lang="zh-CN" altLang="en-US"/>
              <a:t>对于平行数据{图像XA，点云XB},</a:t>
            </a:r>
            <a:endParaRPr lang="zh-CN" altLang="en-US"/>
          </a:p>
          <a:p>
            <a:pPr lvl="1"/>
            <a:r>
              <a:rPr lang="zh-CN" altLang="en-US"/>
              <a:t>2个flow并行工作，两边的耦合层跳转</a:t>
            </a:r>
            <a:r>
              <a:rPr lang="zh-CN" altLang="en-US"/>
              <a:t>连接</a:t>
            </a:r>
            <a:r>
              <a:rPr lang="zh-CN" altLang="en-US"/>
              <a:t>，以此来表达P（XB | XA），从而优化目标。</a:t>
            </a:r>
            <a:endParaRPr lang="zh-CN" altLang="en-US"/>
          </a:p>
        </p:txBody>
      </p:sp>
      <p:pic>
        <p:nvPicPr>
          <p:cNvPr id="14" name="图片 3"/>
          <p:cNvPicPr>
            <a:picLocks noChangeAspect="1"/>
          </p:cNvPicPr>
          <p:nvPr/>
        </p:nvPicPr>
        <p:blipFill>
          <a:blip r:embed="rId1"/>
          <a:stretch>
            <a:fillRect/>
          </a:stretch>
        </p:blipFill>
        <p:spPr>
          <a:xfrm>
            <a:off x="5798185" y="751840"/>
            <a:ext cx="2843530" cy="2843530"/>
          </a:xfrm>
          <a:prstGeom prst="rect">
            <a:avLst/>
          </a:prstGeom>
          <a:noFill/>
          <a:ln>
            <a:noFill/>
          </a:ln>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47110" y="226130"/>
            <a:ext cx="10969200" cy="705600"/>
          </a:xfrm>
        </p:spPr>
        <p:txBody>
          <a:bodyPr/>
          <a:p>
            <a:r>
              <a:rPr lang="en-US" altLang="zh-CN"/>
              <a:t>learning &amp; </a:t>
            </a:r>
            <a:r>
              <a:rPr lang="en-US" altLang="zh-CN">
                <a:sym typeface="+mn-ea"/>
              </a:rPr>
              <a:t>inference</a:t>
            </a:r>
            <a:endParaRPr lang="en-US" altLang="zh-CN"/>
          </a:p>
        </p:txBody>
      </p:sp>
      <p:sp>
        <p:nvSpPr>
          <p:cNvPr id="3" name="内容占位符 2"/>
          <p:cNvSpPr>
            <a:spLocks noGrp="1"/>
          </p:cNvSpPr>
          <p:nvPr>
            <p:ph idx="1"/>
          </p:nvPr>
        </p:nvSpPr>
        <p:spPr>
          <a:xfrm>
            <a:off x="292170" y="1049075"/>
            <a:ext cx="10969200" cy="4759200"/>
          </a:xfrm>
        </p:spPr>
        <p:txBody>
          <a:bodyPr/>
          <a:p>
            <a:r>
              <a:rPr lang="zh-CN" altLang="en-US"/>
              <a:t>结构</a:t>
            </a:r>
            <a:endParaRPr lang="zh-CN" altLang="en-US"/>
          </a:p>
          <a:p>
            <a:endParaRPr lang="zh-CN" altLang="en-US"/>
          </a:p>
          <a:p>
            <a:endParaRPr lang="zh-CN" altLang="en-US"/>
          </a:p>
          <a:p>
            <a:endParaRPr lang="zh-CN" altLang="en-US"/>
          </a:p>
          <a:p>
            <a:r>
              <a:rPr lang="en-US" altLang="zh-CN"/>
              <a:t>learning</a:t>
            </a:r>
            <a:endParaRPr lang="zh-CN" altLang="en-US"/>
          </a:p>
          <a:p>
            <a:endParaRPr lang="zh-CN" altLang="en-US"/>
          </a:p>
          <a:p>
            <a:r>
              <a:rPr lang="en-US" altLang="zh-CN"/>
              <a:t>inference</a:t>
            </a:r>
            <a:r>
              <a:t>：</a:t>
            </a:r>
            <a:r>
              <a:rPr lang="en-US" altLang="zh-CN"/>
              <a:t>sample X</a:t>
            </a:r>
            <a:r>
              <a:rPr lang="en-US" altLang="zh-CN" baseline="-25000"/>
              <a:t>B</a:t>
            </a:r>
            <a:r>
              <a:rPr lang="en-US" altLang="zh-CN"/>
              <a:t> conditioned on X</a:t>
            </a:r>
            <a:r>
              <a:rPr lang="en-US" altLang="zh-CN" baseline="-25000"/>
              <a:t>A</a:t>
            </a:r>
            <a:endParaRPr lang="zh-CN" altLang="en-US"/>
          </a:p>
          <a:p>
            <a:endParaRPr lang="zh-CN" altLang="en-US"/>
          </a:p>
          <a:p>
            <a:endParaRPr lang="zh-CN" altLang="en-US"/>
          </a:p>
        </p:txBody>
      </p:sp>
      <p:pic>
        <p:nvPicPr>
          <p:cNvPr id="4" name="内容占位符 3"/>
          <p:cNvPicPr>
            <a:picLocks noChangeAspect="1"/>
          </p:cNvPicPr>
          <p:nvPr/>
        </p:nvPicPr>
        <p:blipFill>
          <a:blip r:embed="rId1"/>
          <a:stretch>
            <a:fillRect/>
          </a:stretch>
        </p:blipFill>
        <p:spPr>
          <a:xfrm>
            <a:off x="292100" y="1456055"/>
            <a:ext cx="5597525" cy="859155"/>
          </a:xfrm>
          <a:prstGeom prst="rect">
            <a:avLst/>
          </a:prstGeom>
        </p:spPr>
      </p:pic>
      <p:pic>
        <p:nvPicPr>
          <p:cNvPr id="5" name="图片 4"/>
          <p:cNvPicPr>
            <a:picLocks noChangeAspect="1"/>
          </p:cNvPicPr>
          <p:nvPr/>
        </p:nvPicPr>
        <p:blipFill>
          <a:blip r:embed="rId2"/>
          <a:stretch>
            <a:fillRect/>
          </a:stretch>
        </p:blipFill>
        <p:spPr>
          <a:xfrm>
            <a:off x="5995670" y="1049655"/>
            <a:ext cx="5420360" cy="2473325"/>
          </a:xfrm>
          <a:prstGeom prst="rect">
            <a:avLst/>
          </a:prstGeom>
        </p:spPr>
      </p:pic>
      <p:pic>
        <p:nvPicPr>
          <p:cNvPr id="6" name="图片 5"/>
          <p:cNvPicPr>
            <a:picLocks noChangeAspect="1"/>
          </p:cNvPicPr>
          <p:nvPr/>
        </p:nvPicPr>
        <p:blipFill>
          <a:blip r:embed="rId3"/>
          <a:srcRect l="19372"/>
          <a:stretch>
            <a:fillRect/>
          </a:stretch>
        </p:blipFill>
        <p:spPr>
          <a:xfrm>
            <a:off x="626745" y="3388360"/>
            <a:ext cx="4503420" cy="583565"/>
          </a:xfrm>
          <a:prstGeom prst="rect">
            <a:avLst/>
          </a:prstGeom>
        </p:spPr>
      </p:pic>
      <p:pic>
        <p:nvPicPr>
          <p:cNvPr id="7" name="图片 6"/>
          <p:cNvPicPr>
            <a:picLocks noChangeAspect="1"/>
          </p:cNvPicPr>
          <p:nvPr/>
        </p:nvPicPr>
        <p:blipFill>
          <a:blip r:embed="rId4"/>
          <a:stretch>
            <a:fillRect/>
          </a:stretch>
        </p:blipFill>
        <p:spPr>
          <a:xfrm>
            <a:off x="626745" y="4403725"/>
            <a:ext cx="5172075" cy="1404620"/>
          </a:xfrm>
          <a:prstGeom prst="rect">
            <a:avLst/>
          </a:prstGeom>
        </p:spPr>
      </p:pic>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36950" y="262960"/>
            <a:ext cx="10969200" cy="705600"/>
          </a:xfrm>
        </p:spPr>
        <p:txBody>
          <a:bodyPr>
            <a:normAutofit/>
          </a:bodyPr>
          <a:p>
            <a:r>
              <a:rPr>
                <a:sym typeface="+mn-ea"/>
              </a:rPr>
              <a:t>优化目标（两部分）</a:t>
            </a:r>
            <a:endParaRPr lang="zh-CN" altLang="en-US"/>
          </a:p>
        </p:txBody>
      </p:sp>
      <p:sp>
        <p:nvSpPr>
          <p:cNvPr id="3" name="内容占位符 2"/>
          <p:cNvSpPr>
            <a:spLocks noGrp="1"/>
          </p:cNvSpPr>
          <p:nvPr>
            <p:ph idx="1"/>
          </p:nvPr>
        </p:nvSpPr>
        <p:spPr>
          <a:xfrm>
            <a:off x="190500" y="1022985"/>
            <a:ext cx="11823065" cy="4699000"/>
          </a:xfrm>
        </p:spPr>
        <p:txBody>
          <a:bodyPr>
            <a:normAutofit/>
          </a:bodyPr>
          <a:p>
            <a:pPr lvl="0"/>
            <a:r>
              <a:rPr lang="zh-CN" altLang="en-US" sz="2025"/>
              <a:t>联合概率</a:t>
            </a:r>
            <a:endParaRPr lang="zh-CN" altLang="en-US" sz="2025"/>
          </a:p>
          <a:p>
            <a:pPr lvl="0"/>
            <a:endParaRPr lang="en-US" altLang="zh-CN" sz="2025"/>
          </a:p>
          <a:p>
            <a:pPr lvl="0"/>
            <a:endParaRPr lang="en-US" altLang="zh-CN" sz="2025"/>
          </a:p>
          <a:p>
            <a:pPr lvl="0"/>
            <a:endParaRPr lang="en-US" altLang="zh-CN" sz="2025"/>
          </a:p>
          <a:p>
            <a:pPr lvl="0"/>
            <a:r>
              <a:rPr lang="en-US" altLang="zh-CN" sz="2025"/>
              <a:t>Cycle Consistency</a:t>
            </a:r>
            <a:endParaRPr lang="en-US" altLang="zh-CN" sz="2025"/>
          </a:p>
          <a:p>
            <a:pPr lvl="1"/>
            <a:r>
              <a:rPr sz="1800">
                <a:sym typeface="+mn-ea"/>
              </a:rPr>
              <a:t>其中，</a:t>
            </a:r>
            <a:endParaRPr sz="1800">
              <a:sym typeface="+mn-ea"/>
            </a:endParaRPr>
          </a:p>
          <a:p>
            <a:pPr lvl="1"/>
            <a:r>
              <a:rPr sz="1800">
                <a:sym typeface="+mn-ea"/>
              </a:rPr>
              <a:t>ZB^是对ZB的部分维度进行resample。</a:t>
            </a:r>
            <a:endParaRPr lang="zh-CN" altLang="en-US" sz="1800">
              <a:sym typeface="+mn-ea"/>
            </a:endParaRPr>
          </a:p>
          <a:p>
            <a:pPr lvl="1"/>
            <a:r>
              <a:rPr sz="1800">
                <a:sym typeface="+mn-ea"/>
              </a:rPr>
              <a:t>如果使用ZB所有维度，那么恢复出来的XB^就肯定和XB一样（由于flow可逆）这样loss就没有意义</a:t>
            </a:r>
            <a:endParaRPr lang="zh-CN" altLang="en-US" sz="2000"/>
          </a:p>
        </p:txBody>
      </p:sp>
      <p:pic>
        <p:nvPicPr>
          <p:cNvPr id="15" name="图片 4"/>
          <p:cNvPicPr>
            <a:picLocks noChangeAspect="1"/>
          </p:cNvPicPr>
          <p:nvPr/>
        </p:nvPicPr>
        <p:blipFill>
          <a:blip r:embed="rId1"/>
          <a:srcRect r="47070"/>
          <a:stretch>
            <a:fillRect/>
          </a:stretch>
        </p:blipFill>
        <p:spPr>
          <a:xfrm>
            <a:off x="1574800" y="1817370"/>
            <a:ext cx="3505200" cy="967105"/>
          </a:xfrm>
          <a:prstGeom prst="rect">
            <a:avLst/>
          </a:prstGeom>
          <a:noFill/>
          <a:ln>
            <a:noFill/>
          </a:ln>
        </p:spPr>
      </p:pic>
      <p:pic>
        <p:nvPicPr>
          <p:cNvPr id="16" name="图片 5"/>
          <p:cNvPicPr>
            <a:picLocks noChangeAspect="1"/>
          </p:cNvPicPr>
          <p:nvPr/>
        </p:nvPicPr>
        <p:blipFill>
          <a:blip r:embed="rId2"/>
          <a:srcRect r="18688"/>
          <a:stretch>
            <a:fillRect/>
          </a:stretch>
        </p:blipFill>
        <p:spPr>
          <a:xfrm>
            <a:off x="5943600" y="1817370"/>
            <a:ext cx="5462270" cy="967105"/>
          </a:xfrm>
          <a:prstGeom prst="rect">
            <a:avLst/>
          </a:prstGeom>
          <a:noFill/>
          <a:ln>
            <a:noFill/>
          </a:ln>
        </p:spPr>
      </p:pic>
      <p:pic>
        <p:nvPicPr>
          <p:cNvPr id="4" name="图片 3"/>
          <p:cNvPicPr>
            <a:picLocks noChangeAspect="1"/>
          </p:cNvPicPr>
          <p:nvPr/>
        </p:nvPicPr>
        <p:blipFill>
          <a:blip r:embed="rId3"/>
          <a:stretch>
            <a:fillRect/>
          </a:stretch>
        </p:blipFill>
        <p:spPr>
          <a:xfrm>
            <a:off x="3273425" y="3345815"/>
            <a:ext cx="6574155" cy="619760"/>
          </a:xfrm>
          <a:prstGeom prst="rect">
            <a:avLst/>
          </a:prstGeom>
        </p:spPr>
      </p:pic>
      <p:sp>
        <p:nvSpPr>
          <p:cNvPr id="5" name="等于号 4"/>
          <p:cNvSpPr/>
          <p:nvPr/>
        </p:nvSpPr>
        <p:spPr>
          <a:xfrm>
            <a:off x="5220970" y="2137410"/>
            <a:ext cx="581660" cy="327025"/>
          </a:xfrm>
          <a:prstGeom prst="mathEqua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solidFill>
                <a:schemeClr val="tx1"/>
              </a:solidFill>
            </a:endParaRPr>
          </a:p>
        </p:txBody>
      </p:sp>
      <p:pic>
        <p:nvPicPr>
          <p:cNvPr id="6" name="图片 5"/>
          <p:cNvPicPr>
            <a:picLocks noChangeAspect="1"/>
          </p:cNvPicPr>
          <p:nvPr/>
        </p:nvPicPr>
        <p:blipFill>
          <a:blip r:embed="rId4"/>
          <a:stretch>
            <a:fillRect/>
          </a:stretch>
        </p:blipFill>
        <p:spPr>
          <a:xfrm>
            <a:off x="763905" y="5207635"/>
            <a:ext cx="2086610" cy="779145"/>
          </a:xfrm>
          <a:prstGeom prst="rect">
            <a:avLst/>
          </a:prstGeom>
        </p:spPr>
      </p:pic>
      <p:sp>
        <p:nvSpPr>
          <p:cNvPr id="7" name="矩形 6"/>
          <p:cNvSpPr/>
          <p:nvPr/>
        </p:nvSpPr>
        <p:spPr>
          <a:xfrm>
            <a:off x="1435100" y="1709420"/>
            <a:ext cx="3783965" cy="118237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l">
              <a:lnSpc>
                <a:spcPct val="110000"/>
              </a:lnSpc>
            </a:pPr>
            <a:endParaRPr lang="en-US" altLang="zh-CN"/>
          </a:p>
        </p:txBody>
      </p:sp>
      <p:sp>
        <p:nvSpPr>
          <p:cNvPr id="8" name="矩形 7"/>
          <p:cNvSpPr/>
          <p:nvPr/>
        </p:nvSpPr>
        <p:spPr>
          <a:xfrm>
            <a:off x="605790" y="5106670"/>
            <a:ext cx="2402205" cy="98107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实验：</a:t>
            </a:r>
            <a:r>
              <a:rPr lang="en-US" altLang="zh-CN"/>
              <a:t>3D recon &amp; Rendering</a:t>
            </a:r>
            <a:endParaRPr lang="en-US" altLang="zh-CN"/>
          </a:p>
        </p:txBody>
      </p:sp>
      <p:sp>
        <p:nvSpPr>
          <p:cNvPr id="3" name="内容占位符 2"/>
          <p:cNvSpPr>
            <a:spLocks noGrp="1"/>
          </p:cNvSpPr>
          <p:nvPr>
            <p:ph idx="1"/>
          </p:nvPr>
        </p:nvSpPr>
        <p:spPr>
          <a:xfrm>
            <a:off x="5765165" y="1186180"/>
            <a:ext cx="6426835" cy="4759325"/>
          </a:xfrm>
        </p:spPr>
        <p:txBody>
          <a:bodyPr/>
          <a:p>
            <a:r>
              <a:rPr lang="zh-CN" altLang="en-US"/>
              <a:t>评估标准</a:t>
            </a:r>
            <a:endParaRPr lang="zh-CN" altLang="en-US"/>
          </a:p>
          <a:p>
            <a:pPr lvl="1"/>
            <a:r>
              <a:t>CD(chamfer distance)：</a:t>
            </a:r>
          </a:p>
          <a:p>
            <a:pPr lvl="2"/>
            <a:r>
              <a:t>衡量生成点云与groundtruth点云之间的质量差异。</a:t>
            </a:r>
          </a:p>
          <a:p>
            <a:pPr lvl="1"/>
            <a:r>
              <a:rPr lang="en-US" altLang="zh-CN"/>
              <a:t>BPD</a:t>
            </a:r>
            <a:r>
              <a:t>（</a:t>
            </a:r>
            <a:r>
              <a:rPr lang="en-US" altLang="zh-CN"/>
              <a:t>bit per dimension</a:t>
            </a:r>
            <a:r>
              <a:t>）：</a:t>
            </a:r>
          </a:p>
          <a:p>
            <a:pPr lvl="2"/>
            <a:r>
              <a:t>理解为联合概率有关损失</a:t>
            </a:r>
            <a:r>
              <a:rPr lang="en-US" altLang="zh-CN"/>
              <a:t>(</a:t>
            </a:r>
            <a:r>
              <a:rPr lang="en-US" altLang="zh-CN">
                <a:sym typeface="+mn-ea"/>
              </a:rPr>
              <a:t>flow</a:t>
            </a:r>
            <a:r>
              <a:rPr>
                <a:sym typeface="+mn-ea"/>
              </a:rPr>
              <a:t>最常用</a:t>
            </a:r>
            <a:r>
              <a:rPr lang="en-US" altLang="zh-CN"/>
              <a:t>)</a:t>
            </a:r>
            <a:r>
              <a:t>➗数据规模</a:t>
            </a:r>
          </a:p>
          <a:p>
            <a:pPr lvl="1"/>
            <a:r>
              <a:rPr lang="en-US" altLang="zh-CN"/>
              <a:t>IS(inception score)</a:t>
            </a:r>
            <a:r>
              <a:t>：</a:t>
            </a:r>
          </a:p>
          <a:p>
            <a:pPr lvl="2"/>
            <a:r>
              <a:t>衡量</a:t>
            </a:r>
            <a:r>
              <a:rPr lang="en-US" altLang="zh-CN"/>
              <a:t>图片的质量</a:t>
            </a:r>
            <a:r>
              <a:t>、</a:t>
            </a:r>
            <a:r>
              <a:rPr lang="en-US" altLang="zh-CN"/>
              <a:t>多样性</a:t>
            </a:r>
            <a:endParaRPr lang="en-US" altLang="zh-CN"/>
          </a:p>
        </p:txBody>
      </p:sp>
      <p:pic>
        <p:nvPicPr>
          <p:cNvPr id="4" name="图片 3"/>
          <p:cNvPicPr>
            <a:picLocks noChangeAspect="1"/>
          </p:cNvPicPr>
          <p:nvPr/>
        </p:nvPicPr>
        <p:blipFill>
          <a:blip r:embed="rId1"/>
          <a:stretch>
            <a:fillRect/>
          </a:stretch>
        </p:blipFill>
        <p:spPr>
          <a:xfrm>
            <a:off x="67310" y="1659255"/>
            <a:ext cx="6193790" cy="4461510"/>
          </a:xfrm>
          <a:prstGeom prst="rect">
            <a:avLst/>
          </a:prstGeom>
        </p:spPr>
      </p:pic>
      <p:pic>
        <p:nvPicPr>
          <p:cNvPr id="5" name="图片 4"/>
          <p:cNvPicPr>
            <a:picLocks noChangeAspect="1"/>
          </p:cNvPicPr>
          <p:nvPr/>
        </p:nvPicPr>
        <p:blipFill>
          <a:blip r:embed="rId2"/>
          <a:stretch>
            <a:fillRect/>
          </a:stretch>
        </p:blipFill>
        <p:spPr>
          <a:xfrm>
            <a:off x="6427470" y="5050155"/>
            <a:ext cx="4600575" cy="895350"/>
          </a:xfrm>
          <a:prstGeom prst="rect">
            <a:avLst/>
          </a:prstGeom>
        </p:spPr>
      </p:pic>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61765" y="306775"/>
            <a:ext cx="10969200" cy="705600"/>
          </a:xfrm>
        </p:spPr>
        <p:txBody>
          <a:bodyPr>
            <a:normAutofit fontScale="90000"/>
          </a:bodyPr>
          <a:p>
            <a:pPr algn="ctr"/>
            <a:r>
              <a:rPr>
                <a:sym typeface="+mn-ea"/>
              </a:rPr>
              <a:t>Guided image generation with conditional invertible neural networks</a:t>
            </a:r>
            <a:r>
              <a:rPr>
                <a:sym typeface="+mn-ea"/>
              </a:rPr>
              <a:t>(cINN)</a:t>
            </a:r>
            <a:endParaRPr lang="zh-CN" altLang="en-US"/>
          </a:p>
        </p:txBody>
      </p:sp>
      <p:sp>
        <p:nvSpPr>
          <p:cNvPr id="3" name="内容占位符 2"/>
          <p:cNvSpPr>
            <a:spLocks noGrp="1"/>
          </p:cNvSpPr>
          <p:nvPr>
            <p:ph idx="1"/>
          </p:nvPr>
        </p:nvSpPr>
        <p:spPr>
          <a:xfrm>
            <a:off x="1847215" y="1400175"/>
            <a:ext cx="8698230" cy="1133475"/>
          </a:xfrm>
        </p:spPr>
        <p:txBody>
          <a:bodyPr>
            <a:normAutofit lnSpcReduction="20000"/>
          </a:bodyPr>
          <a:p>
            <a:r>
              <a:rPr>
                <a:sym typeface="+mn-ea"/>
              </a:rPr>
              <a:t>出处未知</a:t>
            </a:r>
            <a:endParaRPr>
              <a:sym typeface="+mn-ea"/>
            </a:endParaRPr>
          </a:p>
          <a:p>
            <a:r>
              <a:rPr lang="zh-CN" altLang="en-US"/>
              <a:t>Lynton Ardizzone, Carsten Lüth, Jakob Kruse, Carsten Rother, Ullrich Köthe Visual Learning Lab Heidelberg</a:t>
            </a:r>
            <a:endParaRPr lang="zh-CN" altLang="en-US"/>
          </a:p>
        </p:txBody>
      </p:sp>
      <p:pic>
        <p:nvPicPr>
          <p:cNvPr id="5" name="图片 4"/>
          <p:cNvPicPr>
            <a:picLocks noChangeAspect="1"/>
          </p:cNvPicPr>
          <p:nvPr/>
        </p:nvPicPr>
        <p:blipFill>
          <a:blip r:embed="rId1"/>
          <a:stretch>
            <a:fillRect/>
          </a:stretch>
        </p:blipFill>
        <p:spPr>
          <a:xfrm>
            <a:off x="4865370" y="2806700"/>
            <a:ext cx="4352925" cy="3533775"/>
          </a:xfrm>
          <a:prstGeom prst="rect">
            <a:avLst/>
          </a:prstGeom>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000"/>
              <a:t>动机</a:t>
            </a:r>
            <a:endParaRPr lang="zh-CN" altLang="en-US" sz="2000"/>
          </a:p>
          <a:p>
            <a:pPr lvl="1"/>
            <a:r>
              <a:rPr lang="zh-CN" altLang="en-US" sz="1800"/>
              <a:t>对于</a:t>
            </a:r>
            <a:r>
              <a:rPr lang="en-US" altLang="zh-CN" sz="1800"/>
              <a:t>flow</a:t>
            </a:r>
            <a:r>
              <a:rPr lang="zh-CN" altLang="en-US" sz="1800"/>
              <a:t>在条件输入指导下生成自然图像的任务，作者认为，flow没有用到以往的DL经典结构，比如pooling，BN等等。</a:t>
            </a:r>
            <a:endParaRPr lang="zh-CN" altLang="en-US" sz="1800"/>
          </a:p>
          <a:p>
            <a:pPr lvl="1"/>
            <a:r>
              <a:rPr lang="zh-CN" altLang="en-US" sz="1800"/>
              <a:t>为了弥补这一点，提出conditional invertible neural network (cINN)，就是将flow和另外一个前馈网络（conditioning network）结合，联合训练。</a:t>
            </a:r>
            <a:endParaRPr lang="zh-CN" altLang="en-US" sz="1800"/>
          </a:p>
          <a:p>
            <a:r>
              <a:rPr lang="zh-CN" altLang="en-US" sz="2000"/>
              <a:t>方法</a:t>
            </a:r>
            <a:endParaRPr lang="zh-CN" altLang="en-US" sz="2000"/>
          </a:p>
          <a:p>
            <a:pPr lvl="1"/>
            <a:r>
              <a:rPr lang="zh-CN" altLang="en-US" sz="1800"/>
              <a:t>使用c^ = h(c)作为条件输入。</a:t>
            </a:r>
            <a:r>
              <a:rPr sz="1800">
                <a:sym typeface="+mn-ea"/>
              </a:rPr>
              <a:t>C^以concatenate的方式，加入到cINN中。</a:t>
            </a:r>
            <a:endParaRPr sz="1800">
              <a:sym typeface="+mn-ea"/>
            </a:endParaRPr>
          </a:p>
          <a:p>
            <a:pPr lvl="1"/>
            <a:r>
              <a:rPr lang="zh-CN" altLang="en-US" sz="1800"/>
              <a:t>其中，h网络</a:t>
            </a:r>
            <a:r>
              <a:rPr lang="zh-CN" altLang="en-US" sz="1800"/>
              <a:t>可以预训练，也可以和cINN一起训练。</a:t>
            </a:r>
            <a:endParaRPr lang="zh-CN" altLang="en-US" sz="1800"/>
          </a:p>
          <a:p>
            <a:pPr lvl="1"/>
            <a:r>
              <a:rPr lang="zh-CN" altLang="en-US" sz="1800"/>
              <a:t>用</a:t>
            </a:r>
            <a:r>
              <a:rPr lang="en-US" altLang="zh-CN" sz="1800"/>
              <a:t>c^</a:t>
            </a:r>
            <a:r>
              <a:rPr sz="1800"/>
              <a:t>而不直接用</a:t>
            </a:r>
            <a:r>
              <a:rPr lang="en-US" altLang="zh-CN" sz="1800"/>
              <a:t>c</a:t>
            </a:r>
            <a:r>
              <a:rPr sz="1800"/>
              <a:t>的原因</a:t>
            </a:r>
            <a:r>
              <a:rPr lang="zh-CN" altLang="en-US" sz="1800"/>
              <a:t>：如果将条件c直接输入cINN，</a:t>
            </a:r>
            <a:r>
              <a:rPr sz="1800">
                <a:sym typeface="+mn-ea"/>
              </a:rPr>
              <a:t>那么耦合块中必须重新学习高层</a:t>
            </a:r>
            <a:r>
              <a:rPr sz="1800">
                <a:sym typeface="+mn-ea"/>
              </a:rPr>
              <a:t>特征，</a:t>
            </a:r>
            <a:r>
              <a:rPr lang="zh-CN" altLang="en-US" sz="1800"/>
              <a:t>给s和t网络带来不合理的负担。而且实验效果会变差。（下文详述</a:t>
            </a:r>
            <a:r>
              <a:rPr lang="zh-CN" altLang="en-US" sz="1800"/>
              <a:t>）</a:t>
            </a:r>
            <a:endParaRPr lang="zh-CN" altLang="en-US" sz="1800"/>
          </a:p>
          <a:p>
            <a:endParaRPr lang="zh-CN" altLang="en-US" sz="180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1045210" y="2080895"/>
            <a:ext cx="8095615" cy="3431540"/>
          </a:xfrm>
        </p:spPr>
        <p:txBody>
          <a:bodyPr/>
          <a:p>
            <a:r>
              <a:rPr sz="2000">
                <a:sym typeface="+mn-ea"/>
              </a:rPr>
              <a:t>优化目标</a:t>
            </a:r>
            <a:endParaRPr sz="2000">
              <a:sym typeface="+mn-ea"/>
            </a:endParaRPr>
          </a:p>
          <a:p>
            <a:endParaRPr sz="2000">
              <a:sym typeface="+mn-ea"/>
            </a:endParaRPr>
          </a:p>
          <a:p>
            <a:endParaRPr sz="2000">
              <a:sym typeface="+mn-ea"/>
            </a:endParaRPr>
          </a:p>
          <a:p>
            <a:pPr lvl="1"/>
            <a:r>
              <a:rPr lang="en-US" altLang="zh-CN" sz="1800">
                <a:sym typeface="+mn-ea"/>
              </a:rPr>
              <a:t>X</a:t>
            </a:r>
            <a:r>
              <a:rPr sz="1800">
                <a:sym typeface="+mn-ea"/>
              </a:rPr>
              <a:t>：输入数据</a:t>
            </a:r>
            <a:endParaRPr sz="1800">
              <a:sym typeface="+mn-ea"/>
            </a:endParaRPr>
          </a:p>
          <a:p>
            <a:pPr lvl="1"/>
            <a:r>
              <a:rPr lang="en-US" altLang="zh-CN" sz="1800">
                <a:sym typeface="+mn-ea"/>
              </a:rPr>
              <a:t>C</a:t>
            </a:r>
            <a:r>
              <a:rPr sz="1800">
                <a:sym typeface="+mn-ea"/>
              </a:rPr>
              <a:t>：条件</a:t>
            </a:r>
            <a:endParaRPr sz="1800">
              <a:sym typeface="+mn-ea"/>
            </a:endParaRPr>
          </a:p>
          <a:p>
            <a:pPr lvl="1"/>
            <a:r>
              <a:rPr lang="en-US" altLang="zh-CN" sz="1800">
                <a:sym typeface="+mn-ea"/>
              </a:rPr>
              <a:t>θ</a:t>
            </a:r>
            <a:r>
              <a:rPr sz="1800">
                <a:sym typeface="+mn-ea"/>
              </a:rPr>
              <a:t>：网络参数</a:t>
            </a:r>
            <a:endParaRPr sz="1800">
              <a:sym typeface="+mn-ea"/>
            </a:endParaRPr>
          </a:p>
          <a:p>
            <a:endParaRPr lang="zh-CN" altLang="en-US" sz="1800">
              <a:sym typeface="+mn-ea"/>
            </a:endParaRPr>
          </a:p>
        </p:txBody>
      </p:sp>
      <p:pic>
        <p:nvPicPr>
          <p:cNvPr id="4" name="图片 3"/>
          <p:cNvPicPr>
            <a:picLocks noChangeAspect="1"/>
          </p:cNvPicPr>
          <p:nvPr/>
        </p:nvPicPr>
        <p:blipFill>
          <a:blip r:embed="rId1"/>
          <a:srcRect t="5854"/>
          <a:stretch>
            <a:fillRect/>
          </a:stretch>
        </p:blipFill>
        <p:spPr>
          <a:xfrm>
            <a:off x="1313815" y="2617470"/>
            <a:ext cx="7263130" cy="878205"/>
          </a:xfrm>
          <a:prstGeom prst="rect">
            <a:avLst/>
          </a:prstGeom>
        </p:spPr>
      </p:pic>
      <p:sp>
        <p:nvSpPr>
          <p:cNvPr id="5" name="矩形 4"/>
          <p:cNvSpPr/>
          <p:nvPr/>
        </p:nvSpPr>
        <p:spPr>
          <a:xfrm>
            <a:off x="4352290" y="2801620"/>
            <a:ext cx="1309370" cy="50927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cxnSp>
        <p:nvCxnSpPr>
          <p:cNvPr id="6" name="直接箭头连接符 5"/>
          <p:cNvCxnSpPr>
            <a:stCxn id="5" idx="0"/>
          </p:cNvCxnSpPr>
          <p:nvPr/>
        </p:nvCxnSpPr>
        <p:spPr>
          <a:xfrm flipH="1" flipV="1">
            <a:off x="4988560" y="2346960"/>
            <a:ext cx="18415" cy="4546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706620" y="1927225"/>
            <a:ext cx="600075" cy="368300"/>
          </a:xfrm>
          <a:prstGeom prst="rect">
            <a:avLst/>
          </a:prstGeom>
          <a:noFill/>
        </p:spPr>
        <p:txBody>
          <a:bodyPr wrap="square" rtlCol="0">
            <a:spAutoFit/>
          </a:bodyPr>
          <a:p>
            <a:pPr algn="ctr"/>
            <a:r>
              <a:rPr lang="en-US" altLang="zh-CN">
                <a:solidFill>
                  <a:schemeClr val="accent1"/>
                </a:solidFill>
                <a:effectLst>
                  <a:outerShdw blurRad="38100" dist="25400" dir="5400000" algn="ctr" rotWithShape="0">
                    <a:srgbClr val="6E747A">
                      <a:alpha val="43000"/>
                    </a:srgbClr>
                  </a:outerShdw>
                </a:effectLst>
              </a:rPr>
              <a:t>Z</a:t>
            </a:r>
            <a:endParaRPr lang="en-US" altLang="zh-CN">
              <a:solidFill>
                <a:schemeClr val="accent1"/>
              </a:solidFill>
              <a:effectLst>
                <a:outerShdw blurRad="38100" dist="25400" dir="5400000" algn="ctr" rotWithShape="0">
                  <a:srgbClr val="6E747A">
                    <a:alpha val="43000"/>
                  </a:srgbClr>
                </a:outerShdw>
              </a:effectLst>
            </a:endParaRPr>
          </a:p>
        </p:txBody>
      </p:sp>
      <p:pic>
        <p:nvPicPr>
          <p:cNvPr id="8" name="图片 7"/>
          <p:cNvPicPr>
            <a:picLocks noChangeAspect="1"/>
          </p:cNvPicPr>
          <p:nvPr/>
        </p:nvPicPr>
        <p:blipFill>
          <a:blip r:embed="rId2"/>
          <a:stretch>
            <a:fillRect/>
          </a:stretch>
        </p:blipFill>
        <p:spPr>
          <a:xfrm>
            <a:off x="8801100" y="3119755"/>
            <a:ext cx="1925320" cy="37592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81330" y="176530"/>
            <a:ext cx="10547985" cy="705485"/>
          </a:xfrm>
        </p:spPr>
        <p:txBody>
          <a:bodyPr/>
          <a:p>
            <a:r>
              <a:t>结构</a:t>
            </a:r>
          </a:p>
        </p:txBody>
      </p:sp>
      <p:sp>
        <p:nvSpPr>
          <p:cNvPr id="3" name="内容占位符 2"/>
          <p:cNvSpPr>
            <a:spLocks noGrp="1"/>
          </p:cNvSpPr>
          <p:nvPr>
            <p:ph idx="1"/>
          </p:nvPr>
        </p:nvSpPr>
        <p:spPr/>
        <p:txBody>
          <a:bodyPr/>
          <a:p>
            <a:endParaRPr lang="zh-CN" altLang="en-US"/>
          </a:p>
          <a:p>
            <a:endParaRPr lang="zh-CN" altLang="en-US"/>
          </a:p>
        </p:txBody>
      </p:sp>
      <p:pic>
        <p:nvPicPr>
          <p:cNvPr id="4" name="内容占位符 3"/>
          <p:cNvPicPr>
            <a:picLocks noChangeAspect="1"/>
          </p:cNvPicPr>
          <p:nvPr/>
        </p:nvPicPr>
        <p:blipFill>
          <a:blip r:embed="rId1"/>
          <a:stretch>
            <a:fillRect/>
          </a:stretch>
        </p:blipFill>
        <p:spPr>
          <a:xfrm>
            <a:off x="255905" y="3307080"/>
            <a:ext cx="10450195" cy="3371850"/>
          </a:xfrm>
          <a:prstGeom prst="rect">
            <a:avLst/>
          </a:prstGeom>
        </p:spPr>
      </p:pic>
      <p:sp>
        <p:nvSpPr>
          <p:cNvPr id="5" name="文本框 4"/>
          <p:cNvSpPr txBox="1"/>
          <p:nvPr/>
        </p:nvSpPr>
        <p:spPr>
          <a:xfrm>
            <a:off x="185420" y="1163955"/>
            <a:ext cx="4024630" cy="645160"/>
          </a:xfrm>
          <a:prstGeom prst="rect">
            <a:avLst/>
          </a:prstGeom>
          <a:noFill/>
        </p:spPr>
        <p:txBody>
          <a:bodyPr wrap="none" rtlCol="0" anchor="t">
            <a:spAutoFit/>
          </a:bodyPr>
          <a:p>
            <a:pPr marL="285750" indent="-285750" algn="l">
              <a:buFont typeface="Arial" panose="020B0604020202020204" pitchFamily="34" charset="0"/>
              <a:buChar char="•"/>
            </a:pPr>
            <a:r>
              <a:rPr lang="zh-CN" altLang="en-US">
                <a:sym typeface="+mn-ea"/>
              </a:rPr>
              <a:t>使用</a:t>
            </a:r>
            <a:r>
              <a:rPr lang="en-US" altLang="zh-CN">
                <a:sym typeface="+mn-ea"/>
              </a:rPr>
              <a:t>c(one-hot vector</a:t>
            </a:r>
            <a:r>
              <a:rPr lang="en-US" altLang="zh-CN">
                <a:sym typeface="+mn-ea"/>
              </a:rPr>
              <a:t>)</a:t>
            </a:r>
            <a:r>
              <a:rPr lang="zh-CN" altLang="en-US">
                <a:sym typeface="+mn-ea"/>
              </a:rPr>
              <a:t>作为条件输入</a:t>
            </a:r>
            <a:endParaRPr lang="zh-CN" altLang="en-US">
              <a:sym typeface="+mn-ea"/>
            </a:endParaRPr>
          </a:p>
          <a:p>
            <a:pPr marL="285750" indent="-285750" algn="l">
              <a:buFont typeface="Arial" panose="020B0604020202020204" pitchFamily="34" charset="0"/>
              <a:buChar char="•"/>
            </a:pPr>
            <a:r>
              <a:rPr lang="zh-CN" altLang="en-US">
                <a:sym typeface="+mn-ea"/>
              </a:rPr>
              <a:t>使用c^ = h(c) </a:t>
            </a:r>
            <a:r>
              <a:rPr lang="en-US" altLang="zh-CN">
                <a:sym typeface="+mn-ea"/>
              </a:rPr>
              <a:t>= h(L)</a:t>
            </a:r>
            <a:r>
              <a:rPr lang="zh-CN" altLang="en-US">
                <a:sym typeface="+mn-ea"/>
              </a:rPr>
              <a:t>作为条件输入</a:t>
            </a:r>
            <a:endParaRPr lang="zh-CN" altLang="en-US"/>
          </a:p>
        </p:txBody>
      </p:sp>
      <p:pic>
        <p:nvPicPr>
          <p:cNvPr id="7" name="图片 6"/>
          <p:cNvPicPr>
            <a:picLocks noChangeAspect="1"/>
          </p:cNvPicPr>
          <p:nvPr/>
        </p:nvPicPr>
        <p:blipFill>
          <a:blip r:embed="rId2"/>
          <a:stretch>
            <a:fillRect/>
          </a:stretch>
        </p:blipFill>
        <p:spPr>
          <a:xfrm>
            <a:off x="4813935" y="447675"/>
            <a:ext cx="5892165" cy="264795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按照应用场景分类</a:t>
            </a:r>
            <a:endParaRPr lang="zh-CN" altLang="en-US"/>
          </a:p>
        </p:txBody>
      </p:sp>
      <p:sp>
        <p:nvSpPr>
          <p:cNvPr id="3" name="内容占位符 2"/>
          <p:cNvSpPr>
            <a:spLocks noGrp="1"/>
          </p:cNvSpPr>
          <p:nvPr>
            <p:ph idx="1"/>
          </p:nvPr>
        </p:nvSpPr>
        <p:spPr/>
        <p:txBody>
          <a:bodyPr/>
          <a:p>
            <a:pPr marL="342900" indent="-342900">
              <a:buFont typeface="+mj-lt"/>
              <a:buAutoNum type="arabicPeriod"/>
            </a:pPr>
            <a:r>
              <a:rPr>
                <a:sym typeface="+mn-ea"/>
              </a:rPr>
              <a:t>语音转换</a:t>
            </a:r>
            <a:r>
              <a:rPr>
                <a:sym typeface="+mn-ea"/>
              </a:rPr>
              <a:t>（Blow，NeurIPS 2019）</a:t>
            </a:r>
            <a:endParaRPr lang="zh-CN" altLang="en-US"/>
          </a:p>
          <a:p>
            <a:pPr marL="342900" indent="-342900">
              <a:buFont typeface="+mj-lt"/>
              <a:buAutoNum type="arabicPeriod"/>
            </a:pPr>
            <a:r>
              <a:rPr lang="zh-CN" altLang="en-US"/>
              <a:t>物体检测（C-Glow，输入图像（条件）输出轮廓图，发在AAAI 2020）、</a:t>
            </a:r>
            <a:endParaRPr lang="zh-CN" altLang="en-US"/>
          </a:p>
          <a:p>
            <a:pPr marL="342900" indent="-342900">
              <a:buFont typeface="+mj-lt"/>
              <a:buAutoNum type="arabicPeriod"/>
            </a:pPr>
            <a:r>
              <a:rPr lang="zh-CN" altLang="en-US"/>
              <a:t>风格转换（C-Flow：图像和3D 点云</a:t>
            </a:r>
            <a:r>
              <a:rPr lang="zh-CN" altLang="en-US"/>
              <a:t>互相转换，发在CVPR 2020）、</a:t>
            </a:r>
            <a:endParaRPr lang="zh-CN" altLang="en-US"/>
          </a:p>
          <a:p>
            <a:pPr marL="342900" indent="-342900">
              <a:buFont typeface="+mj-lt"/>
              <a:buAutoNum type="arabicPeriod"/>
            </a:pPr>
            <a:r>
              <a:rPr lang="zh-CN" altLang="en-US"/>
              <a:t>图像重新涂色、生成某种数字（</a:t>
            </a:r>
            <a:r>
              <a:rPr lang="en-US" altLang="zh-CN"/>
              <a:t>0-9</a:t>
            </a:r>
            <a:r>
              <a:rPr lang="zh-CN" altLang="en-US"/>
              <a:t>）（</a:t>
            </a:r>
            <a:r>
              <a:t>cINN)</a:t>
            </a:r>
            <a:r>
              <a:t>，发表处未知</a:t>
            </a:r>
            <a:r>
              <a:rPr lang="zh-CN" altLang="en-US"/>
              <a:t>）</a:t>
            </a:r>
            <a:endParaRPr lang="zh-CN" altLang="en-US"/>
          </a:p>
          <a:p>
            <a:pPr marL="342900" indent="-342900">
              <a:buFont typeface="+mj-lt"/>
              <a:buAutoNum type="arabicPeriod"/>
            </a:pPr>
            <a:r>
              <a:rPr lang="zh-CN" altLang="en-US"/>
              <a:t>指定风格妆容迁移，可浓可淡（</a:t>
            </a:r>
            <a:r>
              <a:rPr lang="en-US" altLang="zh-CN"/>
              <a:t>BeautyGlow</a:t>
            </a:r>
            <a:r>
              <a:t>，发在</a:t>
            </a:r>
            <a:r>
              <a:rPr lang="en-US" altLang="zh-CN"/>
              <a:t>CVPR 2019</a:t>
            </a:r>
            <a:r>
              <a:rPr lang="zh-CN" altLang="en-US"/>
              <a:t>）</a:t>
            </a:r>
            <a:endParaRPr lang="zh-CN" altLang="en-US"/>
          </a:p>
          <a:p>
            <a:pPr marL="342900" indent="-342900">
              <a:buFont typeface="+mj-lt"/>
              <a:buAutoNum type="arabicPeriod"/>
            </a:pPr>
            <a:r>
              <a:rPr lang="zh-CN" altLang="en-US"/>
              <a:t>生成具备某个</a:t>
            </a:r>
            <a:r>
              <a:rPr lang="en-US" altLang="zh-CN"/>
              <a:t>/</a:t>
            </a:r>
            <a:r>
              <a:t>多个属性</a:t>
            </a:r>
            <a:r>
              <a:rPr lang="en-US" altLang="zh-CN"/>
              <a:t>/</a:t>
            </a:r>
            <a:r>
              <a:t>不同人</a:t>
            </a:r>
            <a:r>
              <a:rPr lang="en-US" altLang="zh-CN"/>
              <a:t>/</a:t>
            </a:r>
            <a:r>
              <a:t>的人脸</a:t>
            </a:r>
            <a:r>
              <a:rPr lang="zh-CN" altLang="en-US"/>
              <a:t>（</a:t>
            </a:r>
            <a:r>
              <a:rPr lang="en-US" altLang="zh-CN"/>
              <a:t>CAGlow</a:t>
            </a:r>
            <a:r>
              <a:t>，发在</a:t>
            </a:r>
            <a:r>
              <a:rPr lang="en-US" altLang="zh-CN">
                <a:sym typeface="+mn-ea"/>
              </a:rPr>
              <a:t>CVPR 2019</a:t>
            </a:r>
            <a:r>
              <a:rPr lang="zh-CN" altLang="en-US"/>
              <a:t>）</a:t>
            </a:r>
            <a:endParaRPr lang="zh-CN" altLang="en-US"/>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t>实验</a:t>
            </a:r>
          </a:p>
        </p:txBody>
      </p:sp>
      <p:sp>
        <p:nvSpPr>
          <p:cNvPr id="3" name="内容占位符 2"/>
          <p:cNvSpPr>
            <a:spLocks noGrp="1"/>
          </p:cNvSpPr>
          <p:nvPr>
            <p:ph idx="1"/>
          </p:nvPr>
        </p:nvSpPr>
        <p:spPr/>
        <p:txBody>
          <a:bodyPr/>
          <a:p>
            <a:r>
              <a:rPr lang="zh-CN" altLang="en-US"/>
              <a:t>MNIST digit generation</a:t>
            </a:r>
            <a:endParaRPr lang="zh-CN" altLang="en-US"/>
          </a:p>
          <a:p>
            <a:pPr lvl="1"/>
            <a:r>
              <a:rPr>
                <a:sym typeface="+mn-ea"/>
              </a:rPr>
              <a:t>不</a:t>
            </a:r>
            <a:r>
              <a:rPr>
                <a:sym typeface="+mn-ea"/>
              </a:rPr>
              <a:t>用条件网络h，直接用one-hot作为condition c（即0-9类别）</a:t>
            </a:r>
            <a:endParaRPr lang="zh-CN" altLang="en-US"/>
          </a:p>
          <a:p>
            <a:endParaRPr lang="zh-CN" altLang="en-US"/>
          </a:p>
          <a:p>
            <a:r>
              <a:rPr lang="zh-CN" altLang="en-US"/>
              <a:t>image colorization</a:t>
            </a:r>
            <a:endParaRPr lang="zh-CN" altLang="en-US"/>
          </a:p>
          <a:p>
            <a:pPr lvl="1"/>
            <a:r>
              <a:rPr lang="zh-CN" altLang="en-US"/>
              <a:t>在luminance channel </a:t>
            </a:r>
            <a:r>
              <a:rPr lang="zh-CN" altLang="en-US">
                <a:solidFill>
                  <a:schemeClr val="tx1"/>
                </a:solidFill>
                <a:effectLst>
                  <a:outerShdw blurRad="38100" dist="19050" dir="2700000" algn="tl" rotWithShape="0">
                    <a:schemeClr val="dk1">
                      <a:alpha val="40000"/>
                    </a:schemeClr>
                  </a:outerShdw>
                </a:effectLst>
              </a:rPr>
              <a:t>L</a:t>
            </a:r>
            <a:r>
              <a:rPr lang="zh-CN" altLang="en-US"/>
              <a:t>条件下，生成</a:t>
            </a:r>
            <a:r>
              <a:rPr>
                <a:sym typeface="+mn-ea"/>
              </a:rPr>
              <a:t>color channels </a:t>
            </a:r>
            <a:r>
              <a:rPr b="1">
                <a:sym typeface="+mn-ea"/>
              </a:rPr>
              <a:t>a, b</a:t>
            </a:r>
            <a:r>
              <a:rPr>
                <a:sym typeface="+mn-ea"/>
              </a:rPr>
              <a:t>（图像是Lab颜色空间，类似</a:t>
            </a:r>
            <a:r>
              <a:rPr lang="en-US" altLang="zh-CN">
                <a:sym typeface="+mn-ea"/>
              </a:rPr>
              <a:t>Y</a:t>
            </a:r>
            <a:r>
              <a:rPr>
                <a:sym typeface="+mn-ea"/>
              </a:rPr>
              <a:t>UV）</a:t>
            </a:r>
            <a:endParaRPr lang="zh-CN" altLang="en-US"/>
          </a:p>
          <a:p>
            <a:pPr lvl="1"/>
            <a:r>
              <a:rPr lang="zh-CN" altLang="en-US"/>
              <a:t>加条件的方式</a:t>
            </a:r>
            <a:endParaRPr lang="zh-CN" altLang="en-US"/>
          </a:p>
          <a:p>
            <a:pPr lvl="2"/>
            <a:r>
              <a:rPr lang="zh-CN" altLang="en-US"/>
              <a:t>不用h</a:t>
            </a:r>
            <a:endParaRPr lang="zh-CN" altLang="en-US"/>
          </a:p>
          <a:p>
            <a:pPr lvl="2"/>
            <a:r>
              <a:rPr lang="zh-CN" altLang="en-US"/>
              <a:t>用</a:t>
            </a:r>
            <a:r>
              <a:rPr lang="en-US" altLang="zh-CN"/>
              <a:t>h</a:t>
            </a:r>
            <a:r>
              <a:rPr>
                <a:sym typeface="+mn-ea"/>
              </a:rPr>
              <a:t>（这里是VGG）</a:t>
            </a:r>
            <a:r>
              <a:rPr lang="zh-CN" altLang="en-US"/>
              <a:t>，C是灰度图</a:t>
            </a:r>
            <a:r>
              <a:rPr lang="en-US" altLang="zh-CN"/>
              <a:t>L</a:t>
            </a:r>
            <a:r>
              <a:rPr lang="zh-CN" altLang="en-US"/>
              <a:t>，条件是</a:t>
            </a:r>
            <a:r>
              <a:rPr lang="en-US" altLang="zh-CN"/>
              <a:t>h(C)</a:t>
            </a:r>
            <a:r>
              <a:rPr lang="zh-CN" altLang="en-US"/>
              <a:t>。</a:t>
            </a:r>
            <a:endParaRPr lang="zh-CN" altLang="en-US"/>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0" y="109855"/>
            <a:ext cx="11433810" cy="705485"/>
          </a:xfrm>
        </p:spPr>
        <p:txBody>
          <a:bodyPr>
            <a:normAutofit fontScale="90000"/>
          </a:bodyPr>
          <a:p>
            <a:r>
              <a:rPr>
                <a:sym typeface="+mn-ea"/>
              </a:rPr>
              <a:t>CLASS-CONDITIONAL GENERATION FOR MNIST</a:t>
            </a:r>
            <a:endParaRPr>
              <a:sym typeface="+mn-ea"/>
            </a:endParaRPr>
          </a:p>
        </p:txBody>
      </p:sp>
      <p:sp>
        <p:nvSpPr>
          <p:cNvPr id="3" name="内容占位符 2"/>
          <p:cNvSpPr>
            <a:spLocks noGrp="1"/>
          </p:cNvSpPr>
          <p:nvPr>
            <p:ph idx="1"/>
          </p:nvPr>
        </p:nvSpPr>
        <p:spPr>
          <a:xfrm>
            <a:off x="209550" y="1546225"/>
            <a:ext cx="5008245" cy="1170940"/>
          </a:xfrm>
        </p:spPr>
        <p:txBody>
          <a:bodyPr/>
          <a:p>
            <a:r>
              <a:rPr sz="2000"/>
              <a:t>生成某个类别</a:t>
            </a:r>
            <a:r>
              <a:rPr lang="en-US" altLang="zh-CN" sz="2000"/>
              <a:t>(</a:t>
            </a:r>
            <a:r>
              <a:rPr lang="en-US" altLang="zh-CN" sz="2000"/>
              <a:t>0-9)</a:t>
            </a:r>
            <a:r>
              <a:rPr sz="2000"/>
              <a:t>的数字👉</a:t>
            </a:r>
            <a:r>
              <a:rPr lang="en-US" altLang="zh-CN" sz="2000"/>
              <a:t>figure 6</a:t>
            </a:r>
            <a:endParaRPr lang="zh-CN" altLang="en-US" sz="2000"/>
          </a:p>
          <a:p>
            <a:endParaRPr lang="zh-CN" altLang="en-US" sz="1800"/>
          </a:p>
        </p:txBody>
      </p:sp>
      <p:pic>
        <p:nvPicPr>
          <p:cNvPr id="4" name="图片 3"/>
          <p:cNvPicPr>
            <a:picLocks noChangeAspect="1"/>
          </p:cNvPicPr>
          <p:nvPr/>
        </p:nvPicPr>
        <p:blipFill>
          <a:blip r:embed="rId1"/>
          <a:srcRect l="-1151" r="1151" b="29239"/>
          <a:stretch>
            <a:fillRect/>
          </a:stretch>
        </p:blipFill>
        <p:spPr>
          <a:xfrm>
            <a:off x="209550" y="2456815"/>
            <a:ext cx="5012690" cy="2887980"/>
          </a:xfrm>
          <a:prstGeom prst="rect">
            <a:avLst/>
          </a:prstGeom>
        </p:spPr>
      </p:pic>
      <p:pic>
        <p:nvPicPr>
          <p:cNvPr id="5" name="图片 4"/>
          <p:cNvPicPr>
            <a:picLocks noChangeAspect="1"/>
          </p:cNvPicPr>
          <p:nvPr/>
        </p:nvPicPr>
        <p:blipFill>
          <a:blip r:embed="rId2"/>
          <a:stretch>
            <a:fillRect/>
          </a:stretch>
        </p:blipFill>
        <p:spPr>
          <a:xfrm>
            <a:off x="7012940" y="2967990"/>
            <a:ext cx="4710430" cy="3783330"/>
          </a:xfrm>
          <a:prstGeom prst="rect">
            <a:avLst/>
          </a:prstGeom>
        </p:spPr>
      </p:pic>
      <p:sp>
        <p:nvSpPr>
          <p:cNvPr id="6" name="文本框 5"/>
          <p:cNvSpPr txBox="1"/>
          <p:nvPr/>
        </p:nvSpPr>
        <p:spPr>
          <a:xfrm>
            <a:off x="5217795" y="815340"/>
            <a:ext cx="6391910" cy="2620010"/>
          </a:xfrm>
          <a:prstGeom prst="rect">
            <a:avLst/>
          </a:prstGeom>
          <a:noFill/>
        </p:spPr>
        <p:txBody>
          <a:bodyPr wrap="square" rtlCol="0" anchor="t">
            <a:spAutoFit/>
          </a:bodyPr>
          <a:p>
            <a:pPr marL="228600" indent="-228600" algn="l">
              <a:lnSpc>
                <a:spcPct val="130000"/>
              </a:lnSpc>
              <a:spcBef>
                <a:spcPts val="0"/>
              </a:spcBef>
              <a:spcAft>
                <a:spcPts val="1000"/>
              </a:spcAft>
              <a:buClrTx/>
              <a:buSzTx/>
              <a:buFont typeface="Arial" panose="020B0604020202020204" pitchFamily="34" charset="0"/>
              <a:buChar char="●"/>
            </a:pPr>
            <a:r>
              <a:rPr lang="zh-CN" altLang="en-US" sz="2000" spc="150">
                <a:solidFill>
                  <a:schemeClr val="tx1">
                    <a:lumMod val="65000"/>
                    <a:lumOff val="35000"/>
                  </a:schemeClr>
                </a:solidFill>
                <a:uFillTx/>
                <a:latin typeface="Arial" panose="020B0604020202020204" pitchFamily="34" charset="0"/>
                <a:ea typeface="微软雅黑" panose="020B0503020204020204" pitchFamily="34" charset="-122"/>
                <a:sym typeface="+mn-ea"/>
              </a:rPr>
              <a:t>style transfer：</a:t>
            </a:r>
            <a:r>
              <a:rPr lang="zh-CN" altLang="en-US" sz="2000" spc="150">
                <a:solidFill>
                  <a:schemeClr val="tx1">
                    <a:lumMod val="65000"/>
                    <a:lumOff val="35000"/>
                  </a:schemeClr>
                </a:solidFill>
                <a:uFillTx/>
                <a:latin typeface="Arial" panose="020B0604020202020204" pitchFamily="34" charset="0"/>
                <a:ea typeface="微软雅黑" panose="020B0503020204020204" pitchFamily="34" charset="-122"/>
                <a:sym typeface="+mn-ea"/>
              </a:rPr>
              <a:t>潜在向量的类间转移。</a:t>
            </a:r>
            <a:r>
              <a:rPr lang="zh-CN" altLang="en-US" sz="2000" spc="150">
                <a:solidFill>
                  <a:schemeClr val="tx1">
                    <a:lumMod val="65000"/>
                    <a:lumOff val="35000"/>
                  </a:schemeClr>
                </a:solidFill>
                <a:uFillTx/>
                <a:latin typeface="Arial" panose="020B0604020202020204" pitchFamily="34" charset="0"/>
                <a:ea typeface="微软雅黑" panose="020B0503020204020204" pitchFamily="34" charset="-122"/>
                <a:sym typeface="+mn-ea"/>
              </a:rPr>
              <a:t>固定Z，改变C（没意义）</a:t>
            </a:r>
            <a:endParaRPr lang="zh-CN" altLang="en-US" sz="2000" spc="150">
              <a:solidFill>
                <a:schemeClr val="tx1">
                  <a:lumMod val="65000"/>
                  <a:lumOff val="35000"/>
                </a:schemeClr>
              </a:solidFill>
              <a:uFillTx/>
              <a:latin typeface="Arial" panose="020B0604020202020204" pitchFamily="34" charset="0"/>
              <a:ea typeface="微软雅黑" panose="020B0503020204020204" pitchFamily="34" charset="-122"/>
            </a:endParaRPr>
          </a:p>
          <a:p>
            <a:pPr marL="685800" lvl="2" indent="-228600" algn="l">
              <a:lnSpc>
                <a:spcPct val="130000"/>
              </a:lnSpc>
              <a:spcBef>
                <a:spcPts val="0"/>
              </a:spcBef>
              <a:spcAft>
                <a:spcPts val="1000"/>
              </a:spcAft>
              <a:buClrTx/>
              <a:buSzTx/>
              <a:buFont typeface="Arial" panose="020B0604020202020204" pitchFamily="34" charset="0"/>
              <a:buChar char="●"/>
            </a:pPr>
            <a:r>
              <a:rPr lang="zh-CN" altLang="en-US" sz="2000" spc="150">
                <a:solidFill>
                  <a:schemeClr val="tx1">
                    <a:lumMod val="65000"/>
                    <a:lumOff val="35000"/>
                  </a:schemeClr>
                </a:solidFill>
                <a:uFillTx/>
                <a:latin typeface="Arial" panose="020B0604020202020204" pitchFamily="34" charset="0"/>
                <a:ea typeface="微软雅黑" panose="020B0503020204020204" pitchFamily="34" charset="-122"/>
                <a:sym typeface="+mn-ea"/>
              </a:rPr>
              <a:t>结果不明显。原因是，在不同条件指导下训练的cINN，其实是10个基本独立的情况。在这种情况下，每个类别的潜在空间Z的结构本来就不同。</a:t>
            </a:r>
            <a:endParaRPr lang="zh-CN" altLang="en-US" sz="2000" spc="150">
              <a:solidFill>
                <a:schemeClr val="tx1">
                  <a:lumMod val="65000"/>
                  <a:lumOff val="35000"/>
                </a:schemeClr>
              </a:solidFill>
              <a:uFillTx/>
              <a:latin typeface="Arial" panose="020B0604020202020204" pitchFamily="34" charset="0"/>
              <a:ea typeface="微软雅黑" panose="020B0503020204020204" pitchFamily="34" charset="-122"/>
              <a:sym typeface="+mn-ea"/>
            </a:endParaRPr>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a:sym typeface="+mn-ea"/>
              </a:rPr>
              <a:t>image colorization</a:t>
            </a:r>
            <a:endParaRPr lang="zh-CN" altLang="en-US"/>
          </a:p>
        </p:txBody>
      </p:sp>
      <p:sp>
        <p:nvSpPr>
          <p:cNvPr id="3" name="内容占位符 2"/>
          <p:cNvSpPr>
            <a:spLocks noGrp="1"/>
          </p:cNvSpPr>
          <p:nvPr>
            <p:ph idx="1"/>
          </p:nvPr>
        </p:nvSpPr>
        <p:spPr>
          <a:xfrm>
            <a:off x="238195" y="1313870"/>
            <a:ext cx="10969200" cy="4759200"/>
          </a:xfrm>
        </p:spPr>
        <p:txBody>
          <a:bodyPr/>
          <a:p>
            <a:r>
              <a:rPr lang="zh-CN" altLang="en-US"/>
              <a:t>数据集</a:t>
            </a:r>
            <a:endParaRPr lang="zh-CN" altLang="en-US"/>
          </a:p>
          <a:p>
            <a:pPr lvl="1"/>
            <a:r>
              <a:rPr lang="zh-CN" altLang="en-US"/>
              <a:t>LSUN bedrooms：</a:t>
            </a:r>
            <a:r>
              <a:rPr>
                <a:sym typeface="+mn-ea"/>
              </a:rPr>
              <a:t>L，a，b（64×64）</a:t>
            </a:r>
            <a:endParaRPr lang="zh-CN" altLang="en-US"/>
          </a:p>
          <a:p>
            <a:pPr lvl="1"/>
            <a:r>
              <a:rPr lang="en-US" altLang="zh-CN"/>
              <a:t>imagenet</a:t>
            </a:r>
            <a:r>
              <a:t>：</a:t>
            </a:r>
            <a:r>
              <a:rPr lang="en-US" altLang="zh-CN"/>
              <a:t>L</a:t>
            </a:r>
            <a:r>
              <a:t>（</a:t>
            </a:r>
            <a:r>
              <a:rPr>
                <a:sym typeface="+mn-ea"/>
              </a:rPr>
              <a:t>256×256</a:t>
            </a:r>
            <a:r>
              <a:t>）</a:t>
            </a:r>
            <a:r>
              <a:rPr lang="en-US" altLang="zh-CN"/>
              <a:t>,a</a:t>
            </a:r>
            <a:r>
              <a:rPr>
                <a:sym typeface="+mn-ea"/>
              </a:rPr>
              <a:t>（</a:t>
            </a:r>
            <a:r>
              <a:rPr>
                <a:sym typeface="+mn-ea"/>
              </a:rPr>
              <a:t>64×64</a:t>
            </a:r>
            <a:r>
              <a:rPr>
                <a:sym typeface="+mn-ea"/>
              </a:rPr>
              <a:t>）</a:t>
            </a:r>
            <a:r>
              <a:rPr lang="en-US" altLang="zh-CN"/>
              <a:t>b</a:t>
            </a:r>
            <a:r>
              <a:t>（</a:t>
            </a:r>
            <a:r>
              <a:rPr>
                <a:sym typeface="+mn-ea"/>
              </a:rPr>
              <a:t>64×64</a:t>
            </a:r>
            <a:r>
              <a:t>）</a:t>
            </a:r>
          </a:p>
        </p:txBody>
      </p:sp>
      <p:pic>
        <p:nvPicPr>
          <p:cNvPr id="5" name="图片 4"/>
          <p:cNvPicPr>
            <a:picLocks noChangeAspect="1"/>
          </p:cNvPicPr>
          <p:nvPr/>
        </p:nvPicPr>
        <p:blipFill>
          <a:blip r:embed="rId1"/>
          <a:srcRect l="285" r="-285" b="34740"/>
          <a:stretch>
            <a:fillRect/>
          </a:stretch>
        </p:blipFill>
        <p:spPr>
          <a:xfrm>
            <a:off x="6400800" y="176530"/>
            <a:ext cx="5791200" cy="3151505"/>
          </a:xfrm>
          <a:prstGeom prst="rect">
            <a:avLst/>
          </a:prstGeom>
        </p:spPr>
      </p:pic>
      <p:pic>
        <p:nvPicPr>
          <p:cNvPr id="6" name="图片 5"/>
          <p:cNvPicPr>
            <a:picLocks noChangeAspect="1"/>
          </p:cNvPicPr>
          <p:nvPr/>
        </p:nvPicPr>
        <p:blipFill>
          <a:blip r:embed="rId2"/>
          <a:stretch>
            <a:fillRect/>
          </a:stretch>
        </p:blipFill>
        <p:spPr>
          <a:xfrm>
            <a:off x="238125" y="3444240"/>
            <a:ext cx="11953875" cy="3276600"/>
          </a:xfrm>
          <a:prstGeom prst="rect">
            <a:avLst/>
          </a:prstGeom>
        </p:spPr>
      </p:pic>
      <p:cxnSp>
        <p:nvCxnSpPr>
          <p:cNvPr id="7" name="直接箭头连接符 6"/>
          <p:cNvCxnSpPr/>
          <p:nvPr/>
        </p:nvCxnSpPr>
        <p:spPr>
          <a:xfrm flipH="1">
            <a:off x="1206500" y="2516505"/>
            <a:ext cx="15875" cy="855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4982210" y="1983740"/>
            <a:ext cx="1177925" cy="165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a:t>
            </a:r>
            <a:r>
              <a:rPr lang="en-US" altLang="zh-CN"/>
              <a:t>blation study</a:t>
            </a:r>
            <a:endParaRPr lang="en-US" altLang="zh-CN"/>
          </a:p>
        </p:txBody>
      </p:sp>
      <p:sp>
        <p:nvSpPr>
          <p:cNvPr id="3" name="内容占位符 2"/>
          <p:cNvSpPr>
            <a:spLocks noGrp="1"/>
          </p:cNvSpPr>
          <p:nvPr>
            <p:ph idx="1"/>
          </p:nvPr>
        </p:nvSpPr>
        <p:spPr>
          <a:xfrm>
            <a:off x="608330" y="1490345"/>
            <a:ext cx="9114155" cy="4759325"/>
          </a:xfrm>
        </p:spPr>
        <p:txBody>
          <a:bodyPr/>
          <a:p>
            <a:r>
              <a:rPr lang="zh-CN" altLang="en-US"/>
              <a:t>没有网络h的时候（ 直接使用灰度图</a:t>
            </a:r>
            <a:r>
              <a:rPr lang="en-US" altLang="zh-CN"/>
              <a:t>L</a:t>
            </a:r>
            <a:r>
              <a:rPr lang="zh-CN" altLang="en-US"/>
              <a:t>作为条件输入），着色就不注意语义信息，着色多样性有点夸张。</a:t>
            </a:r>
            <a:endParaRPr lang="zh-CN" altLang="en-US"/>
          </a:p>
          <a:p>
            <a:r>
              <a:rPr lang="zh-CN" altLang="en-US"/>
              <a:t>可见， 条件网络h可以</a:t>
            </a:r>
            <a:r>
              <a:rPr lang="zh-CN" altLang="en-US"/>
              <a:t>捕获语义信息。</a:t>
            </a:r>
            <a:endParaRPr lang="zh-CN" altLang="en-US"/>
          </a:p>
        </p:txBody>
      </p:sp>
      <p:pic>
        <p:nvPicPr>
          <p:cNvPr id="4" name="图片 3"/>
          <p:cNvPicPr>
            <a:picLocks noChangeAspect="1"/>
          </p:cNvPicPr>
          <p:nvPr/>
        </p:nvPicPr>
        <p:blipFill>
          <a:blip r:embed="rId1"/>
          <a:stretch>
            <a:fillRect/>
          </a:stretch>
        </p:blipFill>
        <p:spPr>
          <a:xfrm>
            <a:off x="134620" y="3277870"/>
            <a:ext cx="11915775" cy="2562225"/>
          </a:xfrm>
          <a:prstGeom prst="rect">
            <a:avLst/>
          </a:prstGeom>
        </p:spPr>
      </p:pic>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a:xfrm>
            <a:off x="435610" y="1016635"/>
            <a:ext cx="11321415" cy="2171065"/>
          </a:xfrm>
        </p:spPr>
        <p:txBody>
          <a:bodyPr>
            <a:normAutofit/>
          </a:bodyPr>
          <a:p>
            <a:pPr algn="ctr"/>
            <a:r>
              <a:rPr lang="en-US" altLang="zh-CN"/>
              <a:t>BeautyGlow: </a:t>
            </a:r>
            <a:br>
              <a:rPr lang="en-US" altLang="zh-CN"/>
            </a:br>
            <a:r>
              <a:rPr lang="en-US" altLang="zh-CN"/>
              <a:t>On-Demand Makeup Transfer Framework</a:t>
            </a:r>
            <a:br>
              <a:rPr lang="en-US" altLang="zh-CN"/>
            </a:br>
            <a:r>
              <a:rPr lang="en-US" altLang="zh-CN"/>
              <a:t> with Reversible Generative Network</a:t>
            </a:r>
            <a:endParaRPr lang="en-US" altLang="zh-CN"/>
          </a:p>
        </p:txBody>
      </p:sp>
      <p:sp>
        <p:nvSpPr>
          <p:cNvPr id="6" name="文本框 5"/>
          <p:cNvSpPr txBox="1"/>
          <p:nvPr/>
        </p:nvSpPr>
        <p:spPr>
          <a:xfrm>
            <a:off x="993140" y="3853815"/>
            <a:ext cx="9838055" cy="645160"/>
          </a:xfrm>
          <a:prstGeom prst="rect">
            <a:avLst/>
          </a:prstGeom>
          <a:noFill/>
        </p:spPr>
        <p:txBody>
          <a:bodyPr wrap="none" rtlCol="0">
            <a:spAutoFit/>
          </a:bodyPr>
          <a:p>
            <a:pPr algn="l"/>
            <a:r>
              <a:rPr lang="zh-CN" altLang="en-US"/>
              <a:t>Hung-Jen Chen, Ka-Ming Hui, Szu-Yu Wang, Li-Wu Tsao, Hong-Han Shuai, Wen-Huang Cheng</a:t>
            </a:r>
            <a:endParaRPr lang="zh-CN" altLang="en-US"/>
          </a:p>
          <a:p>
            <a:pPr algn="ctr"/>
            <a:r>
              <a:rPr lang="zh-CN" altLang="en-US"/>
              <a:t>National Chiao Tung University, Taiwan</a:t>
            </a:r>
            <a:endParaRPr lang="zh-CN" altLang="en-US"/>
          </a:p>
        </p:txBody>
      </p:sp>
      <p:sp>
        <p:nvSpPr>
          <p:cNvPr id="7" name="文本框 6"/>
          <p:cNvSpPr txBox="1"/>
          <p:nvPr/>
        </p:nvSpPr>
        <p:spPr>
          <a:xfrm>
            <a:off x="3676650" y="3244850"/>
            <a:ext cx="3372485" cy="368300"/>
          </a:xfrm>
          <a:prstGeom prst="rect">
            <a:avLst/>
          </a:prstGeom>
          <a:noFill/>
        </p:spPr>
        <p:txBody>
          <a:bodyPr wrap="square" rtlCol="0">
            <a:spAutoFit/>
          </a:bodyPr>
          <a:p>
            <a:pPr algn="ctr"/>
            <a:r>
              <a:rPr lang="en-US" altLang="zh-CN"/>
              <a:t>CVPR 2019</a:t>
            </a:r>
            <a:endParaRPr lang="en-US" altLang="zh-CN"/>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11575" y="281375"/>
            <a:ext cx="10969200" cy="705600"/>
          </a:xfrm>
        </p:spPr>
        <p:txBody>
          <a:bodyPr>
            <a:normAutofit/>
          </a:bodyPr>
          <a:p>
            <a:r>
              <a:rPr lang="en-US" altLang="zh-CN">
                <a:sym typeface="+mn-ea"/>
              </a:rPr>
              <a:t>Beauty Glow</a:t>
            </a:r>
            <a:endParaRPr lang="zh-CN" altLang="en-US"/>
          </a:p>
        </p:txBody>
      </p:sp>
      <p:sp>
        <p:nvSpPr>
          <p:cNvPr id="3" name="内容占位符 2"/>
          <p:cNvSpPr>
            <a:spLocks noGrp="1"/>
          </p:cNvSpPr>
          <p:nvPr>
            <p:ph idx="1"/>
          </p:nvPr>
        </p:nvSpPr>
        <p:spPr>
          <a:xfrm>
            <a:off x="321945" y="986790"/>
            <a:ext cx="11547475" cy="5871210"/>
          </a:xfrm>
        </p:spPr>
        <p:txBody>
          <a:bodyPr>
            <a:noAutofit/>
          </a:bodyPr>
          <a:p>
            <a:r>
              <a:rPr lang="zh-CN" altLang="en-US" sz="2000"/>
              <a:t>动机</a:t>
            </a:r>
            <a:r>
              <a:rPr lang="zh-CN" altLang="en-US" sz="2400"/>
              <a:t>：</a:t>
            </a:r>
            <a:endParaRPr lang="zh-CN" altLang="en-US" sz="2400"/>
          </a:p>
          <a:p>
            <a:pPr lvl="1"/>
            <a:r>
              <a:rPr lang="zh-CN" altLang="en-US" sz="1800"/>
              <a:t>虚拟化妆应用广泛 ，尤其是，将妆容</a:t>
            </a:r>
            <a:r>
              <a:rPr lang="zh-CN" altLang="en-US" sz="1800">
                <a:solidFill>
                  <a:srgbClr val="FF0000"/>
                </a:solidFill>
              </a:rPr>
              <a:t>从给定的参考带妆图像转移到源素颜图像</a:t>
            </a:r>
            <a:r>
              <a:rPr lang="zh-CN" altLang="en-US" sz="1800"/>
              <a:t>。</a:t>
            </a:r>
            <a:endParaRPr lang="zh-CN" altLang="en-US" sz="1800"/>
          </a:p>
          <a:p>
            <a:pPr lvl="1"/>
            <a:r>
              <a:rPr lang="zh-CN" altLang="en-US" sz="1800"/>
              <a:t>然而，妆容组合方式太多，为不同用户定制合适的化妆方式并非易事。基于此，👇</a:t>
            </a:r>
            <a:endParaRPr lang="zh-CN" altLang="en-US" sz="1800"/>
          </a:p>
          <a:p>
            <a:endParaRPr lang="zh-CN" altLang="en-US" sz="2000"/>
          </a:p>
          <a:p>
            <a:r>
              <a:rPr>
                <a:sym typeface="+mn-ea"/>
              </a:rPr>
              <a:t>本文提出了BeautyGlow：</a:t>
            </a:r>
            <a:endParaRPr lang="zh-CN" altLang="en-US"/>
          </a:p>
          <a:p>
            <a:pPr lvl="1"/>
            <a:r>
              <a:rPr lang="en-US" altLang="zh-CN">
                <a:sym typeface="+mn-ea"/>
              </a:rPr>
              <a:t>(</a:t>
            </a:r>
            <a:r>
              <a:rPr lang="en-US" altLang="zh-CN" sz="1800">
                <a:sym typeface="+mn-ea"/>
              </a:rPr>
              <a:t>1)</a:t>
            </a:r>
            <a:r>
              <a:rPr sz="1800">
                <a:sym typeface="+mn-ea"/>
              </a:rPr>
              <a:t>为了促进按需妆容转移（</a:t>
            </a:r>
            <a:r>
              <a:rPr lang="en-US" altLang="zh-CN" sz="1800">
                <a:sym typeface="+mn-ea"/>
              </a:rPr>
              <a:t>On-Demand Makeup Transfer</a:t>
            </a:r>
            <a:r>
              <a:rPr sz="1800">
                <a:sym typeface="+mn-ea"/>
              </a:rPr>
              <a:t>），，首先由人脸图像通过</a:t>
            </a:r>
            <a:r>
              <a:rPr lang="en-US" altLang="zh-CN" sz="1800">
                <a:sym typeface="+mn-ea"/>
              </a:rPr>
              <a:t>glow</a:t>
            </a:r>
            <a:r>
              <a:rPr sz="1800">
                <a:sym typeface="+mn-ea"/>
              </a:rPr>
              <a:t>得到潜在向量，再由矩阵分解为妆容特征和面部特征（非化妆</a:t>
            </a:r>
            <a:r>
              <a:rPr lang="en-US" altLang="zh-CN" sz="1800">
                <a:sym typeface="+mn-ea"/>
              </a:rPr>
              <a:t>/</a:t>
            </a:r>
            <a:r>
              <a:rPr sz="1800">
                <a:sym typeface="+mn-ea"/>
              </a:rPr>
              <a:t>素颜特征）的潜在向量。</a:t>
            </a:r>
            <a:endParaRPr lang="zh-CN" altLang="en-US" sz="1800"/>
          </a:p>
          <a:p>
            <a:pPr lvl="1"/>
            <a:r>
              <a:rPr lang="en-US" altLang="zh-CN" sz="1800">
                <a:sym typeface="+mn-ea"/>
              </a:rPr>
              <a:t>(2)</a:t>
            </a:r>
            <a:r>
              <a:rPr sz="1800">
                <a:sym typeface="+mn-ea"/>
              </a:rPr>
              <a:t>由于没有成对的数据集，本文制定了一个新的损失函数来指导分解，将源图像的素颜潜矢量和参考图像的妆容潜矢量进行有效组合，再还原回图像域，即可得到化妆后的源图像结果。</a:t>
            </a:r>
            <a:endParaRPr lang="zh-CN" altLang="en-US" sz="1800"/>
          </a:p>
          <a:p>
            <a:endParaRPr lang="zh-CN" altLang="en-US" sz="1800">
              <a:sym typeface="+mn-ea"/>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400" y="227400"/>
            <a:ext cx="10969200" cy="705600"/>
          </a:xfrm>
        </p:spPr>
        <p:txBody>
          <a:bodyPr/>
          <a:p>
            <a:r>
              <a:rPr lang="zh-CN" altLang="en-US"/>
              <a:t>动机</a:t>
            </a:r>
            <a:r>
              <a:rPr lang="en-US" altLang="zh-CN"/>
              <a:t>→</a:t>
            </a:r>
            <a:r>
              <a:rPr lang="zh-CN" altLang="en-US"/>
              <a:t>挑战</a:t>
            </a:r>
            <a:r>
              <a:rPr lang="en-US" altLang="zh-CN"/>
              <a:t>→</a:t>
            </a:r>
            <a:r>
              <a:t>方法</a:t>
            </a:r>
          </a:p>
        </p:txBody>
      </p:sp>
      <p:sp>
        <p:nvSpPr>
          <p:cNvPr id="3" name="内容占位符 2"/>
          <p:cNvSpPr>
            <a:spLocks noGrp="1"/>
          </p:cNvSpPr>
          <p:nvPr>
            <p:ph idx="1"/>
          </p:nvPr>
        </p:nvSpPr>
        <p:spPr>
          <a:xfrm>
            <a:off x="142240" y="1035685"/>
            <a:ext cx="11824335" cy="5507355"/>
          </a:xfrm>
        </p:spPr>
        <p:txBody>
          <a:bodyPr>
            <a:normAutofit/>
          </a:bodyPr>
          <a:p>
            <a:pPr algn="l">
              <a:buClrTx/>
              <a:buSzTx/>
            </a:pPr>
            <a:r>
              <a:rPr>
                <a:sym typeface="+mn-ea"/>
              </a:rPr>
              <a:t>将参考带妆</a:t>
            </a:r>
            <a:r>
              <a:rPr>
                <a:sym typeface="+mn-ea"/>
              </a:rPr>
              <a:t>图像的妆容转移到目标素颜</a:t>
            </a:r>
            <a:r>
              <a:rPr>
                <a:sym typeface="+mn-ea"/>
              </a:rPr>
              <a:t>图像具有挑战性。</a:t>
            </a:r>
            <a:r>
              <a:rPr lang="zh-CN" altLang="en-US"/>
              <a:t>挑战如下：</a:t>
            </a:r>
            <a:endParaRPr lang="zh-CN" altLang="en-US"/>
          </a:p>
          <a:p>
            <a:pPr lvl="1" algn="l" defTabSz="914400">
              <a:buClrTx/>
              <a:buSzTx/>
              <a:tabLst>
                <a:tab pos="1609725" algn="l"/>
              </a:tabLst>
            </a:pPr>
            <a:r>
              <a:rPr lang="en-US" altLang="zh-CN" sz="1800">
                <a:sym typeface="+mn-ea"/>
              </a:rPr>
              <a:t>1</a:t>
            </a:r>
            <a:r>
              <a:rPr sz="1800">
                <a:sym typeface="+mn-ea"/>
              </a:rPr>
              <a:t>）</a:t>
            </a:r>
            <a:r>
              <a:rPr sz="1800">
                <a:sym typeface="+mn-ea"/>
              </a:rPr>
              <a:t>妆容特征和面部特征在潜在向量里是混合一起的，怎么分离？</a:t>
            </a:r>
            <a:endParaRPr lang="zh-CN" altLang="en-US" sz="1800"/>
          </a:p>
          <a:p>
            <a:pPr lvl="1" algn="l">
              <a:buClrTx/>
              <a:buSzTx/>
            </a:pPr>
            <a:r>
              <a:rPr lang="en-US" altLang="zh-CN" sz="1800"/>
              <a:t>2</a:t>
            </a:r>
            <a:r>
              <a:rPr lang="zh-CN" altLang="en-US" sz="1800"/>
              <a:t>）</a:t>
            </a:r>
            <a:r>
              <a:rPr sz="1800">
                <a:sym typeface="+mn-ea"/>
              </a:rPr>
              <a:t>变换矩阵</a:t>
            </a:r>
            <a:r>
              <a:rPr lang="zh-CN" altLang="en-US" sz="1800"/>
              <a:t>M怎么学习得到？</a:t>
            </a:r>
            <a:endParaRPr lang="zh-CN" altLang="en-US" sz="1800"/>
          </a:p>
          <a:p>
            <a:pPr lvl="1" algn="l">
              <a:buClrTx/>
              <a:buSzTx/>
            </a:pPr>
            <a:r>
              <a:rPr lang="en-US" altLang="zh-CN" sz="1800"/>
              <a:t>3</a:t>
            </a:r>
            <a:r>
              <a:rPr lang="zh-CN" altLang="en-US" sz="1800"/>
              <a:t>）</a:t>
            </a:r>
            <a:r>
              <a:rPr sz="1800">
                <a:sym typeface="+mn-ea"/>
              </a:rPr>
              <a:t>给定的妆容和素颜图像的数据集，不是成对的，怎么办？</a:t>
            </a:r>
            <a:endParaRPr lang="zh-CN" altLang="en-US" sz="1800"/>
          </a:p>
          <a:p>
            <a:pPr lvl="1" algn="l">
              <a:buClrTx/>
              <a:buSzTx/>
            </a:pPr>
            <a:endParaRPr lang="zh-CN" altLang="en-US" sz="1800"/>
          </a:p>
          <a:p>
            <a:pPr algn="l">
              <a:buClrTx/>
              <a:buSzTx/>
            </a:pPr>
            <a:r>
              <a:rPr lang="zh-CN" altLang="en-US"/>
              <a:t>解决方法：</a:t>
            </a:r>
            <a:endParaRPr lang="zh-CN" altLang="en-US"/>
          </a:p>
          <a:p>
            <a:pPr lvl="1" algn="l" defTabSz="914400">
              <a:lnSpc>
                <a:spcPct val="130000"/>
              </a:lnSpc>
              <a:spcAft>
                <a:spcPts val="1000"/>
              </a:spcAft>
              <a:buClrTx/>
              <a:buSzTx/>
            </a:pPr>
            <a:r>
              <a:rPr lang="en-US" altLang="zh-CN" sz="1800">
                <a:sym typeface="+mn-ea"/>
              </a:rPr>
              <a:t>1</a:t>
            </a:r>
            <a:r>
              <a:rPr sz="1800">
                <a:sym typeface="+mn-ea"/>
              </a:rPr>
              <a:t>）定义变换矩阵M，将潜在向量分解为</a:t>
            </a:r>
            <a:r>
              <a:rPr sz="1800" b="1">
                <a:sym typeface="+mn-ea"/>
              </a:rPr>
              <a:t>妆容特征</a:t>
            </a:r>
            <a:r>
              <a:rPr sz="1800">
                <a:sym typeface="+mn-ea"/>
              </a:rPr>
              <a:t>的潜在向量和</a:t>
            </a:r>
            <a:r>
              <a:rPr sz="1800" b="1">
                <a:sym typeface="+mn-ea"/>
              </a:rPr>
              <a:t>面部特征</a:t>
            </a:r>
            <a:r>
              <a:rPr sz="1800">
                <a:sym typeface="+mn-ea"/>
              </a:rPr>
              <a:t>的潜在向量。</a:t>
            </a:r>
            <a:endParaRPr lang="zh-CN" altLang="en-US" sz="1800"/>
          </a:p>
          <a:p>
            <a:pPr lvl="1" algn="l" defTabSz="914400">
              <a:lnSpc>
                <a:spcPct val="130000"/>
              </a:lnSpc>
              <a:spcAft>
                <a:spcPts val="1000"/>
              </a:spcAft>
              <a:buClrTx/>
              <a:buSzTx/>
            </a:pPr>
            <a:r>
              <a:rPr lang="en-US" altLang="zh-CN" sz="1800"/>
              <a:t>2</a:t>
            </a:r>
            <a:r>
              <a:rPr lang="zh-CN" altLang="en-US" sz="1800"/>
              <a:t>）制定了一个新的</a:t>
            </a:r>
            <a:r>
              <a:rPr lang="en-US" altLang="zh-CN" sz="1800"/>
              <a:t>loss</a:t>
            </a:r>
            <a:r>
              <a:rPr lang="zh-CN" altLang="en-US" sz="1800"/>
              <a:t>，包括感知损失、妆容损失、域内损失、域间损失和周期一致性损失，来指导</a:t>
            </a:r>
            <a:r>
              <a:rPr lang="en-US" altLang="zh-CN" sz="1800"/>
              <a:t>M</a:t>
            </a:r>
            <a:r>
              <a:rPr sz="1800"/>
              <a:t>的</a:t>
            </a:r>
            <a:r>
              <a:rPr lang="zh-CN" altLang="en-US" sz="1800"/>
              <a:t>分解。</a:t>
            </a:r>
            <a:endParaRPr lang="zh-CN" altLang="en-US" sz="1800"/>
          </a:p>
          <a:p>
            <a:pPr lvl="1" algn="l" defTabSz="914400">
              <a:lnSpc>
                <a:spcPct val="130000"/>
              </a:lnSpc>
              <a:spcAft>
                <a:spcPts val="1000"/>
              </a:spcAft>
              <a:buClrTx/>
              <a:buSzTx/>
            </a:pPr>
            <a:r>
              <a:rPr lang="en-US" altLang="zh-CN" sz="1800"/>
              <a:t>3</a:t>
            </a:r>
            <a:r>
              <a:rPr lang="zh-CN" altLang="en-US" sz="1800"/>
              <a:t>）</a:t>
            </a:r>
            <a:r>
              <a:rPr sz="1800"/>
              <a:t>引入了</a:t>
            </a:r>
            <a:r>
              <a:rPr lang="en-US" altLang="zh-CN" sz="1800"/>
              <a:t>--</a:t>
            </a:r>
            <a:r>
              <a:rPr lang="zh-CN" altLang="en-US" sz="1800"/>
              <a:t>带妆图像和素颜图像的潜在变量域的质心----LY_bar（所有带妆图像的均值）和LX_bar</a:t>
            </a:r>
            <a:r>
              <a:rPr sz="1800">
                <a:sym typeface="+mn-ea"/>
              </a:rPr>
              <a:t>（所有素颜图像的均值）。便于设计</a:t>
            </a:r>
            <a:r>
              <a:rPr lang="en-US" altLang="zh-CN" sz="1800">
                <a:sym typeface="+mn-ea"/>
              </a:rPr>
              <a:t>loss</a:t>
            </a:r>
            <a:r>
              <a:rPr sz="1800">
                <a:sym typeface="+mn-ea"/>
              </a:rPr>
              <a:t>，指导</a:t>
            </a:r>
            <a:r>
              <a:rPr lang="en-US" altLang="zh-CN" sz="1800">
                <a:sym typeface="+mn-ea"/>
              </a:rPr>
              <a:t>M</a:t>
            </a:r>
            <a:r>
              <a:rPr sz="1800">
                <a:sym typeface="+mn-ea"/>
              </a:rPr>
              <a:t>分解。</a:t>
            </a:r>
            <a:endParaRPr sz="1800">
              <a:sym typeface="+mn-ea"/>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卖点</a:t>
            </a:r>
            <a:endParaRPr lang="zh-CN" altLang="en-US"/>
          </a:p>
        </p:txBody>
      </p:sp>
      <p:sp>
        <p:nvSpPr>
          <p:cNvPr id="3" name="内容占位符 2"/>
          <p:cNvSpPr>
            <a:spLocks noGrp="1"/>
          </p:cNvSpPr>
          <p:nvPr>
            <p:ph idx="1"/>
          </p:nvPr>
        </p:nvSpPr>
        <p:spPr/>
        <p:txBody>
          <a:bodyPr/>
          <a:p>
            <a:r>
              <a:rPr lang="zh-CN" altLang="en-US" sz="2000"/>
              <a:t>贡献</a:t>
            </a:r>
            <a:endParaRPr lang="zh-CN" altLang="en-US" sz="2000"/>
          </a:p>
          <a:p>
            <a:pPr lvl="1"/>
            <a:r>
              <a:rPr lang="zh-CN" altLang="en-US" sz="1775"/>
              <a:t>（1）是第一个基于glow的妆容迁移工作</a:t>
            </a:r>
            <a:endParaRPr lang="zh-CN" altLang="en-US" sz="1775"/>
          </a:p>
          <a:p>
            <a:pPr lvl="1"/>
            <a:r>
              <a:rPr lang="zh-CN" altLang="en-US" sz="1775"/>
              <a:t>（2）本框架可以很容易地扩展到其他应用（需要将潜在图像向量分解为两个潜在向量的应用，比如除雾/雨）</a:t>
            </a:r>
            <a:endParaRPr lang="zh-CN" altLang="en-US" sz="1775"/>
          </a:p>
          <a:p>
            <a:pPr lvl="1"/>
            <a:r>
              <a:rPr lang="zh-CN" altLang="en-US" sz="1775"/>
              <a:t>（3）实验结果表明，beautyGlow可以与最先进的方法相媲美。通过对潜在向量的操作，可以产生从淡妆到浓妆的真实图像。</a:t>
            </a:r>
            <a:endParaRPr lang="zh-CN" altLang="en-US" sz="1775"/>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a:sym typeface="+mn-ea"/>
              </a:rPr>
              <a:t>符号</a:t>
            </a:r>
            <a:endParaRPr>
              <a:sym typeface="+mn-ea"/>
            </a:endParaRPr>
          </a:p>
        </p:txBody>
      </p:sp>
      <p:sp>
        <p:nvSpPr>
          <p:cNvPr id="3" name="内容占位符 2"/>
          <p:cNvSpPr>
            <a:spLocks noGrp="1"/>
          </p:cNvSpPr>
          <p:nvPr>
            <p:ph idx="1"/>
          </p:nvPr>
        </p:nvSpPr>
        <p:spPr/>
        <p:txBody>
          <a:bodyPr>
            <a:normAutofit lnSpcReduction="10000"/>
          </a:bodyPr>
          <a:p>
            <a:r>
              <a:t>符号约定</a:t>
            </a:r>
          </a:p>
          <a:p>
            <a:pPr lvl="1"/>
            <a:r>
              <a:rPr lang="en-US" altLang="zh-CN"/>
              <a:t>F</a:t>
            </a:r>
            <a:r>
              <a:t>acial features</a:t>
            </a:r>
          </a:p>
          <a:p>
            <a:pPr lvl="1"/>
          </a:p>
          <a:p>
            <a:pPr lvl="1"/>
            <a:r>
              <a:rPr lang="en-US" altLang="zh-CN"/>
              <a:t>M</a:t>
            </a:r>
            <a:r>
              <a:t>akeup features</a:t>
            </a:r>
          </a:p>
          <a:p>
            <a:pPr lvl="1"/>
          </a:p>
          <a:p>
            <a:pPr lvl="1"/>
            <a:r>
              <a:rPr lang="en-US" altLang="zh-CN" b="1"/>
              <a:t>X</a:t>
            </a:r>
            <a:r>
              <a:t>：the </a:t>
            </a:r>
            <a:r>
              <a:rPr b="1"/>
              <a:t>non-makeup</a:t>
            </a:r>
            <a:r>
              <a:t> images domain</a:t>
            </a:r>
          </a:p>
          <a:p>
            <a:pPr lvl="1"/>
            <a:r>
              <a:rPr lang="en-US" altLang="zh-CN" b="1">
                <a:solidFill>
                  <a:srgbClr val="FF0000"/>
                </a:solidFill>
              </a:rPr>
              <a:t>Y</a:t>
            </a:r>
            <a:r>
              <a:t>：The </a:t>
            </a:r>
            <a:r>
              <a:rPr b="1">
                <a:solidFill>
                  <a:srgbClr val="FF0000"/>
                </a:solidFill>
              </a:rPr>
              <a:t>makeup</a:t>
            </a:r>
            <a:r>
              <a:t> images domain</a:t>
            </a:r>
          </a:p>
          <a:p/>
          <a:p/>
        </p:txBody>
      </p:sp>
      <p:pic>
        <p:nvPicPr>
          <p:cNvPr id="6" name="图片 5"/>
          <p:cNvPicPr>
            <a:picLocks noChangeAspect="1"/>
          </p:cNvPicPr>
          <p:nvPr/>
        </p:nvPicPr>
        <p:blipFill>
          <a:blip r:embed="rId1"/>
          <a:stretch>
            <a:fillRect/>
          </a:stretch>
        </p:blipFill>
        <p:spPr>
          <a:xfrm>
            <a:off x="3035300" y="1829435"/>
            <a:ext cx="2303780" cy="546735"/>
          </a:xfrm>
          <a:prstGeom prst="rect">
            <a:avLst/>
          </a:prstGeom>
        </p:spPr>
      </p:pic>
      <p:pic>
        <p:nvPicPr>
          <p:cNvPr id="10" name="图片 9"/>
          <p:cNvPicPr>
            <a:picLocks noChangeAspect="1"/>
          </p:cNvPicPr>
          <p:nvPr/>
        </p:nvPicPr>
        <p:blipFill>
          <a:blip r:embed="rId2"/>
          <a:stretch>
            <a:fillRect/>
          </a:stretch>
        </p:blipFill>
        <p:spPr>
          <a:xfrm>
            <a:off x="3434080" y="2583180"/>
            <a:ext cx="3416935" cy="536575"/>
          </a:xfrm>
          <a:prstGeom prst="rect">
            <a:avLst/>
          </a:prstGeom>
        </p:spPr>
      </p:pic>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6" name="内容占位符 5"/>
          <p:cNvPicPr>
            <a:picLocks noChangeAspect="1"/>
          </p:cNvPicPr>
          <p:nvPr>
            <p:ph idx="1"/>
          </p:nvPr>
        </p:nvPicPr>
        <p:blipFill>
          <a:blip r:embed="rId1"/>
          <a:stretch>
            <a:fillRect/>
          </a:stretch>
        </p:blipFill>
        <p:spPr>
          <a:xfrm>
            <a:off x="336550" y="200025"/>
            <a:ext cx="10840720" cy="6457315"/>
          </a:xfrm>
          <a:prstGeom prst="rect">
            <a:avLst/>
          </a:prstGeom>
        </p:spPr>
      </p:pic>
      <p:sp>
        <p:nvSpPr>
          <p:cNvPr id="17" name="矩形 16"/>
          <p:cNvSpPr/>
          <p:nvPr/>
        </p:nvSpPr>
        <p:spPr>
          <a:xfrm>
            <a:off x="5337175" y="1079500"/>
            <a:ext cx="840105" cy="838835"/>
          </a:xfrm>
          <a:prstGeom prst="rect">
            <a:avLst/>
          </a:prstGeom>
          <a:noFill/>
          <a:ln w="38100"/>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3" name="矩形 2"/>
          <p:cNvSpPr/>
          <p:nvPr/>
        </p:nvSpPr>
        <p:spPr>
          <a:xfrm>
            <a:off x="3781425" y="2839720"/>
            <a:ext cx="952500" cy="903605"/>
          </a:xfrm>
          <a:prstGeom prst="rect">
            <a:avLst/>
          </a:prstGeom>
          <a:noFill/>
          <a:ln w="57150">
            <a:solidFill>
              <a:schemeClr val="bg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6273800" y="2839720"/>
            <a:ext cx="904875" cy="903605"/>
          </a:xfrm>
          <a:prstGeom prst="rect">
            <a:avLst/>
          </a:prstGeom>
          <a:noFill/>
          <a:ln w="76200">
            <a:solidFill>
              <a:schemeClr val="bg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8"/>
          <p:cNvSpPr>
            <a:spLocks noGrp="1"/>
          </p:cNvSpPr>
          <p:nvPr>
            <p:ph type="title"/>
          </p:nvPr>
        </p:nvSpPr>
        <p:spPr>
          <a:xfrm>
            <a:off x="608400" y="295345"/>
            <a:ext cx="10969200" cy="705600"/>
          </a:xfrm>
        </p:spPr>
        <p:txBody>
          <a:bodyPr/>
          <a:p>
            <a:pPr algn="l"/>
            <a:r>
              <a:rPr lang="en-US" altLang="zh-CN"/>
              <a:t>condition flow</a:t>
            </a:r>
            <a:r>
              <a:t>的一般结构</a:t>
            </a:r>
          </a:p>
        </p:txBody>
      </p:sp>
      <p:sp>
        <p:nvSpPr>
          <p:cNvPr id="11" name="内容占位符 10"/>
          <p:cNvSpPr>
            <a:spLocks noGrp="1"/>
          </p:cNvSpPr>
          <p:nvPr>
            <p:ph idx="1"/>
          </p:nvPr>
        </p:nvSpPr>
        <p:spPr>
          <a:xfrm>
            <a:off x="7578725" y="1490345"/>
            <a:ext cx="3998595" cy="4759325"/>
          </a:xfrm>
        </p:spPr>
        <p:txBody>
          <a:bodyPr/>
          <a:p>
            <a:endParaRPr lang="zh-CN" altLang="en-US"/>
          </a:p>
        </p:txBody>
      </p:sp>
      <p:sp>
        <p:nvSpPr>
          <p:cNvPr id="12" name="矩形 11"/>
          <p:cNvSpPr/>
          <p:nvPr/>
        </p:nvSpPr>
        <p:spPr>
          <a:xfrm>
            <a:off x="2195195" y="2002790"/>
            <a:ext cx="1214120" cy="564515"/>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p>
            <a:pPr algn="ctr"/>
            <a:r>
              <a:rPr lang="en-US" altLang="zh-CN"/>
              <a:t>flow</a:t>
            </a:r>
            <a:endParaRPr lang="en-US" altLang="zh-CN"/>
          </a:p>
        </p:txBody>
      </p:sp>
      <p:sp>
        <p:nvSpPr>
          <p:cNvPr id="13" name="矩形 12"/>
          <p:cNvSpPr/>
          <p:nvPr/>
        </p:nvSpPr>
        <p:spPr>
          <a:xfrm>
            <a:off x="2164080" y="4528185"/>
            <a:ext cx="1214120" cy="564515"/>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p>
            <a:pPr algn="ctr"/>
            <a:r>
              <a:rPr lang="en-US" altLang="zh-CN">
                <a:sym typeface="+mn-ea"/>
              </a:rPr>
              <a:t>flow</a:t>
            </a:r>
            <a:endParaRPr lang="en-US" altLang="zh-CN">
              <a:sym typeface="+mn-ea"/>
            </a:endParaRPr>
          </a:p>
        </p:txBody>
      </p:sp>
      <p:sp>
        <p:nvSpPr>
          <p:cNvPr id="15" name="椭圆 14"/>
          <p:cNvSpPr/>
          <p:nvPr/>
        </p:nvSpPr>
        <p:spPr>
          <a:xfrm>
            <a:off x="103505" y="2073275"/>
            <a:ext cx="1693545" cy="422910"/>
          </a:xfrm>
          <a:prstGeom prst="ellipse">
            <a:avLst/>
          </a:prstGeom>
        </p:spPr>
        <p:style>
          <a:lnRef idx="2">
            <a:schemeClr val="accent1"/>
          </a:lnRef>
          <a:fillRef idx="1">
            <a:schemeClr val="lt1"/>
          </a:fillRef>
          <a:effectRef idx="0">
            <a:schemeClr val="accent1"/>
          </a:effectRef>
          <a:fontRef idx="minor">
            <a:schemeClr val="dk1"/>
          </a:fontRef>
        </p:style>
        <p:txBody>
          <a:bodyPr rtlCol="0" anchor="ctr"/>
          <a:p>
            <a:pPr algn="ctr"/>
            <a:r>
              <a:rPr lang="en-US" altLang="zh-CN"/>
              <a:t>condition</a:t>
            </a:r>
            <a:endParaRPr lang="en-US" altLang="zh-CN"/>
          </a:p>
        </p:txBody>
      </p:sp>
      <p:cxnSp>
        <p:nvCxnSpPr>
          <p:cNvPr id="16" name="直接箭头连接符 15"/>
          <p:cNvCxnSpPr/>
          <p:nvPr/>
        </p:nvCxnSpPr>
        <p:spPr>
          <a:xfrm flipV="1">
            <a:off x="1804035" y="2295525"/>
            <a:ext cx="391160" cy="4445"/>
          </a:xfrm>
          <a:prstGeom prst="straightConnector1">
            <a:avLst/>
          </a:prstGeom>
          <a:ln>
            <a:tailEnd type="arrow" w="med" len="med"/>
          </a:ln>
        </p:spPr>
        <p:style>
          <a:lnRef idx="3">
            <a:schemeClr val="accent1"/>
          </a:lnRef>
          <a:fillRef idx="0">
            <a:schemeClr val="accent1"/>
          </a:fillRef>
          <a:effectRef idx="2">
            <a:schemeClr val="accent1"/>
          </a:effectRef>
          <a:fontRef idx="minor">
            <a:schemeClr val="tx1"/>
          </a:fontRef>
        </p:style>
      </p:cxnSp>
      <p:cxnSp>
        <p:nvCxnSpPr>
          <p:cNvPr id="26" name="直接箭头连接符 25"/>
          <p:cNvCxnSpPr/>
          <p:nvPr/>
        </p:nvCxnSpPr>
        <p:spPr>
          <a:xfrm>
            <a:off x="1332865" y="4805680"/>
            <a:ext cx="848995" cy="10160"/>
          </a:xfrm>
          <a:prstGeom prst="straightConnector1">
            <a:avLst/>
          </a:prstGeom>
          <a:ln>
            <a:tailEnd type="arrow" w="med" len="med"/>
          </a:ln>
        </p:spPr>
        <p:style>
          <a:lnRef idx="3">
            <a:schemeClr val="accent1"/>
          </a:lnRef>
          <a:fillRef idx="0">
            <a:schemeClr val="accent1"/>
          </a:fillRef>
          <a:effectRef idx="2">
            <a:schemeClr val="accent1"/>
          </a:effectRef>
          <a:fontRef idx="minor">
            <a:schemeClr val="tx1"/>
          </a:fontRef>
        </p:style>
      </p:cxnSp>
      <p:sp>
        <p:nvSpPr>
          <p:cNvPr id="27" name="文本框 26"/>
          <p:cNvSpPr txBox="1"/>
          <p:nvPr/>
        </p:nvSpPr>
        <p:spPr>
          <a:xfrm>
            <a:off x="2114550" y="1122045"/>
            <a:ext cx="1375410" cy="368300"/>
          </a:xfrm>
          <a:prstGeom prst="rect">
            <a:avLst/>
          </a:prstGeom>
          <a:noFill/>
        </p:spPr>
        <p:txBody>
          <a:bodyPr wrap="square" rtlCol="0">
            <a:spAutoFit/>
          </a:bodyPr>
          <a:p>
            <a:pPr algn="ctr"/>
            <a:r>
              <a:rPr lang="en-US" altLang="zh-CN"/>
              <a:t>latent </a:t>
            </a:r>
            <a:r>
              <a:rPr lang="en-US" altLang="zh-CN"/>
              <a:t>Z</a:t>
            </a:r>
            <a:endParaRPr lang="en-US" altLang="zh-CN"/>
          </a:p>
        </p:txBody>
      </p:sp>
      <p:sp>
        <p:nvSpPr>
          <p:cNvPr id="28" name="文本框 27"/>
          <p:cNvSpPr txBox="1"/>
          <p:nvPr/>
        </p:nvSpPr>
        <p:spPr>
          <a:xfrm>
            <a:off x="2364105" y="3010535"/>
            <a:ext cx="876300" cy="368300"/>
          </a:xfrm>
          <a:prstGeom prst="rect">
            <a:avLst/>
          </a:prstGeom>
          <a:noFill/>
        </p:spPr>
        <p:txBody>
          <a:bodyPr wrap="square" rtlCol="0">
            <a:spAutoFit/>
          </a:bodyPr>
          <a:p>
            <a:pPr algn="ctr"/>
            <a:r>
              <a:rPr lang="en-US" altLang="zh-CN"/>
              <a:t>X</a:t>
            </a:r>
            <a:endParaRPr lang="en-US" altLang="zh-CN"/>
          </a:p>
        </p:txBody>
      </p:sp>
      <p:cxnSp>
        <p:nvCxnSpPr>
          <p:cNvPr id="29" name="直接箭头连接符 28"/>
          <p:cNvCxnSpPr/>
          <p:nvPr/>
        </p:nvCxnSpPr>
        <p:spPr>
          <a:xfrm flipV="1">
            <a:off x="2801620" y="1397000"/>
            <a:ext cx="0" cy="605790"/>
          </a:xfrm>
          <a:prstGeom prst="straightConnector1">
            <a:avLst/>
          </a:prstGeom>
          <a:ln>
            <a:tailEnd type="arrow" w="med" len="med"/>
          </a:ln>
        </p:spPr>
        <p:style>
          <a:lnRef idx="3">
            <a:schemeClr val="accent6"/>
          </a:lnRef>
          <a:fillRef idx="0">
            <a:schemeClr val="accent6"/>
          </a:fillRef>
          <a:effectRef idx="2">
            <a:schemeClr val="accent6"/>
          </a:effectRef>
          <a:fontRef idx="minor">
            <a:schemeClr val="tx1"/>
          </a:fontRef>
        </p:style>
      </p:cxnSp>
      <p:cxnSp>
        <p:nvCxnSpPr>
          <p:cNvPr id="30" name="直接箭头连接符 29"/>
          <p:cNvCxnSpPr/>
          <p:nvPr/>
        </p:nvCxnSpPr>
        <p:spPr>
          <a:xfrm flipH="1" flipV="1">
            <a:off x="2771775" y="2623185"/>
            <a:ext cx="14605" cy="387350"/>
          </a:xfrm>
          <a:prstGeom prst="straightConnector1">
            <a:avLst/>
          </a:prstGeom>
          <a:ln>
            <a:tailEnd type="arrow" w="med" len="med"/>
          </a:ln>
        </p:spPr>
        <p:style>
          <a:lnRef idx="3">
            <a:schemeClr val="accent6"/>
          </a:lnRef>
          <a:fillRef idx="0">
            <a:schemeClr val="accent6"/>
          </a:fillRef>
          <a:effectRef idx="2">
            <a:schemeClr val="accent6"/>
          </a:effectRef>
          <a:fontRef idx="minor">
            <a:schemeClr val="tx1"/>
          </a:fontRef>
        </p:style>
      </p:cxnSp>
      <p:sp>
        <p:nvSpPr>
          <p:cNvPr id="31" name="文本框 30"/>
          <p:cNvSpPr txBox="1"/>
          <p:nvPr/>
        </p:nvSpPr>
        <p:spPr>
          <a:xfrm>
            <a:off x="2301875" y="3667125"/>
            <a:ext cx="946150" cy="368300"/>
          </a:xfrm>
          <a:prstGeom prst="rect">
            <a:avLst/>
          </a:prstGeom>
          <a:noFill/>
        </p:spPr>
        <p:txBody>
          <a:bodyPr wrap="square" rtlCol="0">
            <a:spAutoFit/>
          </a:bodyPr>
          <a:p>
            <a:pPr algn="ctr"/>
            <a:r>
              <a:rPr lang="en-US" altLang="zh-CN">
                <a:sym typeface="+mn-ea"/>
              </a:rPr>
              <a:t>latent Z</a:t>
            </a:r>
            <a:endParaRPr lang="en-US" altLang="zh-CN"/>
          </a:p>
        </p:txBody>
      </p:sp>
      <p:cxnSp>
        <p:nvCxnSpPr>
          <p:cNvPr id="32" name="直接箭头连接符 31"/>
          <p:cNvCxnSpPr/>
          <p:nvPr/>
        </p:nvCxnSpPr>
        <p:spPr>
          <a:xfrm flipH="1">
            <a:off x="2753995" y="3979545"/>
            <a:ext cx="4445" cy="507365"/>
          </a:xfrm>
          <a:prstGeom prst="straightConnector1">
            <a:avLst/>
          </a:prstGeom>
          <a:ln>
            <a:tailEnd type="arrow" w="med" len="med"/>
          </a:ln>
        </p:spPr>
        <p:style>
          <a:lnRef idx="3">
            <a:schemeClr val="accent6"/>
          </a:lnRef>
          <a:fillRef idx="0">
            <a:schemeClr val="accent6"/>
          </a:fillRef>
          <a:effectRef idx="2">
            <a:schemeClr val="accent6"/>
          </a:effectRef>
          <a:fontRef idx="minor">
            <a:schemeClr val="tx1"/>
          </a:fontRef>
        </p:style>
      </p:cxnSp>
      <p:sp>
        <p:nvSpPr>
          <p:cNvPr id="33" name="文本框 32"/>
          <p:cNvSpPr txBox="1"/>
          <p:nvPr/>
        </p:nvSpPr>
        <p:spPr>
          <a:xfrm>
            <a:off x="2301875" y="5552440"/>
            <a:ext cx="937895" cy="368300"/>
          </a:xfrm>
          <a:prstGeom prst="rect">
            <a:avLst/>
          </a:prstGeom>
          <a:noFill/>
        </p:spPr>
        <p:txBody>
          <a:bodyPr wrap="square" rtlCol="0">
            <a:spAutoFit/>
          </a:bodyPr>
          <a:p>
            <a:pPr algn="ctr"/>
            <a:r>
              <a:rPr lang="en-US" altLang="zh-CN"/>
              <a:t>X</a:t>
            </a:r>
            <a:endParaRPr lang="en-US" altLang="zh-CN"/>
          </a:p>
        </p:txBody>
      </p:sp>
      <p:cxnSp>
        <p:nvCxnSpPr>
          <p:cNvPr id="37" name="直接箭头连接符 36"/>
          <p:cNvCxnSpPr/>
          <p:nvPr/>
        </p:nvCxnSpPr>
        <p:spPr>
          <a:xfrm flipH="1">
            <a:off x="2768600" y="5097145"/>
            <a:ext cx="4445" cy="507365"/>
          </a:xfrm>
          <a:prstGeom prst="straightConnector1">
            <a:avLst/>
          </a:prstGeom>
          <a:ln>
            <a:tailEnd type="arrow" w="med" len="med"/>
          </a:ln>
        </p:spPr>
        <p:style>
          <a:lnRef idx="3">
            <a:schemeClr val="accent6"/>
          </a:lnRef>
          <a:fillRef idx="0">
            <a:schemeClr val="accent6"/>
          </a:fillRef>
          <a:effectRef idx="2">
            <a:schemeClr val="accent6"/>
          </a:effectRef>
          <a:fontRef idx="minor">
            <a:schemeClr val="tx1"/>
          </a:fontRef>
        </p:style>
      </p:cxnSp>
      <p:cxnSp>
        <p:nvCxnSpPr>
          <p:cNvPr id="38" name="直接连接符 37"/>
          <p:cNvCxnSpPr/>
          <p:nvPr/>
        </p:nvCxnSpPr>
        <p:spPr>
          <a:xfrm>
            <a:off x="103505" y="3587115"/>
            <a:ext cx="6228080" cy="10795"/>
          </a:xfrm>
          <a:prstGeom prst="line">
            <a:avLst/>
          </a:prstGeom>
          <a:ln w="12700" cmpd="sng">
            <a:solidFill>
              <a:srgbClr val="FFC000"/>
            </a:solidFill>
            <a:prstDash val="dashDot"/>
          </a:ln>
        </p:spPr>
        <p:style>
          <a:lnRef idx="1">
            <a:schemeClr val="accent4"/>
          </a:lnRef>
          <a:fillRef idx="0">
            <a:schemeClr val="accent4"/>
          </a:fillRef>
          <a:effectRef idx="0">
            <a:schemeClr val="accent4"/>
          </a:effectRef>
          <a:fontRef idx="minor">
            <a:schemeClr val="tx1"/>
          </a:fontRef>
        </p:style>
      </p:cxnSp>
      <p:sp>
        <p:nvSpPr>
          <p:cNvPr id="39" name="矩形 38"/>
          <p:cNvSpPr/>
          <p:nvPr/>
        </p:nvSpPr>
        <p:spPr>
          <a:xfrm>
            <a:off x="4233545" y="2723515"/>
            <a:ext cx="2258060" cy="398780"/>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p>
            <a:pPr algn="ctr"/>
            <a:r>
              <a:rPr lang="en-US" altLang="zh-CN" sz="2000" b="1">
                <a:solidFill>
                  <a:schemeClr val="accent4"/>
                </a:solidFill>
                <a:effectLst/>
              </a:rPr>
              <a:t>learning</a:t>
            </a:r>
            <a:endParaRPr lang="en-US" altLang="zh-CN" sz="2000" b="1">
              <a:solidFill>
                <a:schemeClr val="accent4"/>
              </a:solidFill>
              <a:effectLst/>
            </a:endParaRPr>
          </a:p>
        </p:txBody>
      </p:sp>
      <p:sp>
        <p:nvSpPr>
          <p:cNvPr id="40" name="矩形 39"/>
          <p:cNvSpPr/>
          <p:nvPr/>
        </p:nvSpPr>
        <p:spPr>
          <a:xfrm>
            <a:off x="4233545" y="3979545"/>
            <a:ext cx="2258060" cy="398780"/>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p>
            <a:pPr algn="ctr"/>
            <a:r>
              <a:rPr lang="en-US" altLang="zh-CN" sz="2000" b="1">
                <a:solidFill>
                  <a:schemeClr val="accent4"/>
                </a:solidFill>
                <a:effectLst/>
              </a:rPr>
              <a:t>inference</a:t>
            </a:r>
            <a:endParaRPr lang="en-US" altLang="zh-CN" sz="2000" b="1">
              <a:solidFill>
                <a:schemeClr val="accent4"/>
              </a:solidFill>
              <a:effectLst/>
            </a:endParaRPr>
          </a:p>
        </p:txBody>
      </p:sp>
      <p:sp>
        <p:nvSpPr>
          <p:cNvPr id="41" name="椭圆 40"/>
          <p:cNvSpPr/>
          <p:nvPr/>
        </p:nvSpPr>
        <p:spPr>
          <a:xfrm>
            <a:off x="103505" y="4598670"/>
            <a:ext cx="1693545" cy="422910"/>
          </a:xfrm>
          <a:prstGeom prst="ellipse">
            <a:avLst/>
          </a:prstGeom>
        </p:spPr>
        <p:style>
          <a:lnRef idx="2">
            <a:schemeClr val="accent1"/>
          </a:lnRef>
          <a:fillRef idx="1">
            <a:schemeClr val="lt1"/>
          </a:fillRef>
          <a:effectRef idx="0">
            <a:schemeClr val="accent1"/>
          </a:effectRef>
          <a:fontRef idx="minor">
            <a:schemeClr val="dk1"/>
          </a:fontRef>
        </p:style>
        <p:txBody>
          <a:bodyPr rtlCol="0" anchor="ctr"/>
          <a:p>
            <a:pPr algn="ctr"/>
            <a:r>
              <a:rPr lang="en-US" altLang="zh-CN"/>
              <a:t>condition</a:t>
            </a:r>
            <a:endParaRPr lang="en-US" altLang="zh-CN"/>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400" y="184855"/>
            <a:ext cx="10969200" cy="705600"/>
          </a:xfrm>
        </p:spPr>
        <p:txBody>
          <a:bodyPr/>
          <a:p>
            <a:r>
              <a:rPr lang="en-US" altLang="zh-CN"/>
              <a:t>loss</a:t>
            </a:r>
            <a:endParaRPr lang="en-US" altLang="zh-CN"/>
          </a:p>
        </p:txBody>
      </p:sp>
      <p:sp>
        <p:nvSpPr>
          <p:cNvPr id="3" name="内容占位符 2"/>
          <p:cNvSpPr>
            <a:spLocks noGrp="1"/>
          </p:cNvSpPr>
          <p:nvPr>
            <p:ph idx="1"/>
          </p:nvPr>
        </p:nvSpPr>
        <p:spPr>
          <a:xfrm>
            <a:off x="310515" y="777240"/>
            <a:ext cx="10968990" cy="5746115"/>
          </a:xfrm>
        </p:spPr>
        <p:txBody>
          <a:bodyPr>
            <a:normAutofit/>
          </a:bodyPr>
          <a:p>
            <a:pPr marL="800100" lvl="1" indent="-342900">
              <a:buFont typeface="+mj-lt"/>
              <a:buAutoNum type="arabicPeriod"/>
            </a:pPr>
            <a:r>
              <a:t>Perceptual Loss</a:t>
            </a:r>
          </a:p>
          <a:p>
            <a:pPr lvl="2"/>
            <a:r>
              <a:rPr>
                <a:sym typeface="+mn-ea"/>
              </a:rPr>
              <a:t>F</a:t>
            </a:r>
            <a:r>
              <a:rPr baseline="30000">
                <a:sym typeface="+mn-ea"/>
              </a:rPr>
              <a:t>X</a:t>
            </a:r>
            <a:r>
              <a:rPr baseline="-25000">
                <a:sym typeface="+mn-ea"/>
              </a:rPr>
              <a:t>s</a:t>
            </a:r>
            <a:r>
              <a:rPr>
                <a:sym typeface="+mn-ea"/>
              </a:rPr>
              <a:t>：</a:t>
            </a:r>
            <a:r>
              <a:t> facial latent feature </a:t>
            </a:r>
          </a:p>
          <a:p>
            <a:pPr lvl="2"/>
            <a:r>
              <a:rPr>
                <a:sym typeface="+mn-ea"/>
              </a:rPr>
              <a:t>L</a:t>
            </a:r>
            <a:r>
              <a:rPr baseline="30000">
                <a:sym typeface="+mn-ea"/>
              </a:rPr>
              <a:t>X</a:t>
            </a:r>
            <a:r>
              <a:rPr baseline="-25000">
                <a:sym typeface="+mn-ea"/>
              </a:rPr>
              <a:t>s</a:t>
            </a:r>
            <a:r>
              <a:rPr>
                <a:sym typeface="+mn-ea"/>
              </a:rPr>
              <a:t>： </a:t>
            </a:r>
            <a:r>
              <a:t>the latent features of original source image</a:t>
            </a:r>
          </a:p>
          <a:p>
            <a:pPr marL="800100" lvl="1" indent="-342900">
              <a:buAutoNum type="arabicPeriod"/>
            </a:pPr>
            <a:r>
              <a:t>Makeup Loss</a:t>
            </a:r>
          </a:p>
          <a:p>
            <a:pPr lvl="2"/>
            <a:r>
              <a:rPr>
                <a:sym typeface="+mn-ea"/>
              </a:rPr>
              <a:t>M</a:t>
            </a:r>
            <a:r>
              <a:rPr lang="en-US" altLang="zh-CN" baseline="-25000">
                <a:sym typeface="+mn-ea"/>
              </a:rPr>
              <a:t>r</a:t>
            </a:r>
            <a:r>
              <a:rPr baseline="30000">
                <a:sym typeface="+mn-ea"/>
              </a:rPr>
              <a:t>Y</a:t>
            </a:r>
            <a:r>
              <a:rPr>
                <a:sym typeface="+mn-ea"/>
              </a:rPr>
              <a:t>：</a:t>
            </a:r>
            <a:r>
              <a:t>makeup features  </a:t>
            </a:r>
          </a:p>
          <a:p>
            <a:pPr lvl="2"/>
            <a:r>
              <a:rPr>
                <a:sym typeface="+mn-ea"/>
              </a:rPr>
              <a:t>L</a:t>
            </a:r>
            <a:r>
              <a:rPr baseline="30000">
                <a:sym typeface="+mn-ea"/>
              </a:rPr>
              <a:t>¯X</a:t>
            </a:r>
            <a:r>
              <a:rPr>
                <a:sym typeface="+mn-ea"/>
              </a:rPr>
              <a:t>：</a:t>
            </a:r>
            <a:r>
              <a:rPr>
                <a:sym typeface="+mn-ea"/>
              </a:rPr>
              <a:t>the average latent vector of </a:t>
            </a:r>
            <a:r>
              <a:rPr b="1">
                <a:sym typeface="+mn-ea"/>
              </a:rPr>
              <a:t>all non-makeup</a:t>
            </a:r>
            <a:r>
              <a:rPr>
                <a:sym typeface="+mn-ea"/>
              </a:rPr>
              <a:t> images</a:t>
            </a:r>
            <a:endParaRPr baseline="30000">
              <a:sym typeface="+mn-ea"/>
            </a:endParaRPr>
          </a:p>
          <a:p>
            <a:pPr lvl="2"/>
            <a:r>
              <a:rPr>
                <a:sym typeface="+mn-ea"/>
              </a:rPr>
              <a:t>L</a:t>
            </a:r>
            <a:r>
              <a:rPr baseline="30000">
                <a:sym typeface="+mn-ea"/>
              </a:rPr>
              <a:t>¯Y</a:t>
            </a:r>
            <a:r>
              <a:rPr>
                <a:sym typeface="+mn-ea"/>
              </a:rPr>
              <a:t> ：the average latent vector of </a:t>
            </a:r>
            <a:r>
              <a:rPr b="1">
                <a:sym typeface="+mn-ea"/>
              </a:rPr>
              <a:t>all makeup</a:t>
            </a:r>
            <a:r>
              <a:rPr>
                <a:sym typeface="+mn-ea"/>
              </a:rPr>
              <a:t> images</a:t>
            </a:r>
            <a:endParaRPr baseline="30000">
              <a:sym typeface="+mn-ea"/>
            </a:endParaRPr>
          </a:p>
          <a:p>
            <a:pPr lvl="2"/>
            <a:endParaRPr baseline="30000">
              <a:sym typeface="+mn-ea"/>
            </a:endParaRPr>
          </a:p>
          <a:p>
            <a:pPr marL="800100" lvl="1" indent="-342900">
              <a:buAutoNum type="arabicPeriod"/>
            </a:pPr>
            <a:r>
              <a:t>Intra-Domain Loss</a:t>
            </a:r>
          </a:p>
          <a:p>
            <a:pPr lvl="2"/>
            <a:r>
              <a:t>F</a:t>
            </a:r>
            <a:r>
              <a:rPr lang="en-US" altLang="zh-CN" baseline="-25000"/>
              <a:t>r</a:t>
            </a:r>
            <a:r>
              <a:rPr baseline="30000"/>
              <a:t>Y  </a:t>
            </a:r>
            <a:r>
              <a:t>：</a:t>
            </a:r>
            <a:r>
              <a:rPr>
                <a:sym typeface="+mn-ea"/>
              </a:rPr>
              <a:t>The facial latent vectors of reference images</a:t>
            </a:r>
            <a:endParaRPr>
              <a:sym typeface="+mn-ea"/>
            </a:endParaRPr>
          </a:p>
          <a:p>
            <a:pPr lvl="2"/>
            <a:r>
              <a:t>L</a:t>
            </a:r>
            <a:r>
              <a:rPr baseline="30000"/>
              <a:t>Y</a:t>
            </a:r>
            <a:r>
              <a:rPr baseline="-25000"/>
              <a:t>s   </a:t>
            </a:r>
            <a:r>
              <a:t>：</a:t>
            </a:r>
            <a:r>
              <a:rPr lang="en-US" altLang="zh-CN"/>
              <a:t> </a:t>
            </a:r>
            <a:r>
              <a:rPr lang="en-US" altLang="zh-CN">
                <a:sym typeface="+mn-ea"/>
              </a:rPr>
              <a:t>t</a:t>
            </a:r>
            <a:r>
              <a:rPr>
                <a:sym typeface="+mn-ea"/>
              </a:rPr>
              <a:t>he after-makeup latent vectors</a:t>
            </a:r>
            <a:endParaRPr>
              <a:sym typeface="+mn-ea"/>
            </a:endParaRPr>
          </a:p>
          <a:p>
            <a:pPr lvl="1"/>
          </a:p>
          <a:p>
            <a:pPr marL="457200" lvl="1" indent="0">
              <a:buNone/>
            </a:pPr>
            <a:r>
              <a:rPr lang="en-US" altLang="zh-CN"/>
              <a:t>4. </a:t>
            </a:r>
            <a:r>
              <a:t>Inter-Domain Loss</a:t>
            </a:r>
          </a:p>
          <a:p>
            <a:pPr lvl="1"/>
          </a:p>
          <a:p>
            <a:pPr marL="457200" lvl="1" indent="0">
              <a:buNone/>
            </a:pPr>
            <a:r>
              <a:rPr lang="en-US" altLang="zh-CN"/>
              <a:t>5. Cycle consistency</a:t>
            </a:r>
            <a:endParaRPr lang="en-US" altLang="zh-CN"/>
          </a:p>
          <a:p>
            <a:pPr lvl="2"/>
          </a:p>
        </p:txBody>
      </p:sp>
      <p:pic>
        <p:nvPicPr>
          <p:cNvPr id="7" name="图片 6"/>
          <p:cNvPicPr>
            <a:picLocks noChangeAspect="1"/>
          </p:cNvPicPr>
          <p:nvPr/>
        </p:nvPicPr>
        <p:blipFill>
          <a:blip r:embed="rId1"/>
          <a:stretch>
            <a:fillRect/>
          </a:stretch>
        </p:blipFill>
        <p:spPr>
          <a:xfrm>
            <a:off x="3515360" y="452120"/>
            <a:ext cx="3009265" cy="730250"/>
          </a:xfrm>
          <a:prstGeom prst="rect">
            <a:avLst/>
          </a:prstGeom>
        </p:spPr>
      </p:pic>
      <p:pic>
        <p:nvPicPr>
          <p:cNvPr id="8" name="图片 7"/>
          <p:cNvPicPr>
            <a:picLocks noChangeAspect="1"/>
          </p:cNvPicPr>
          <p:nvPr/>
        </p:nvPicPr>
        <p:blipFill>
          <a:blip r:embed="rId2"/>
          <a:stretch>
            <a:fillRect/>
          </a:stretch>
        </p:blipFill>
        <p:spPr>
          <a:xfrm>
            <a:off x="3399155" y="3315970"/>
            <a:ext cx="7229475" cy="668020"/>
          </a:xfrm>
          <a:prstGeom prst="rect">
            <a:avLst/>
          </a:prstGeom>
        </p:spPr>
      </p:pic>
      <p:pic>
        <p:nvPicPr>
          <p:cNvPr id="11" name="图片 10"/>
          <p:cNvPicPr>
            <a:picLocks noChangeAspect="1"/>
          </p:cNvPicPr>
          <p:nvPr/>
        </p:nvPicPr>
        <p:blipFill>
          <a:blip r:embed="rId3"/>
          <a:stretch>
            <a:fillRect/>
          </a:stretch>
        </p:blipFill>
        <p:spPr>
          <a:xfrm>
            <a:off x="3345180" y="5128260"/>
            <a:ext cx="7880350" cy="589915"/>
          </a:xfrm>
          <a:prstGeom prst="rect">
            <a:avLst/>
          </a:prstGeom>
        </p:spPr>
      </p:pic>
      <p:pic>
        <p:nvPicPr>
          <p:cNvPr id="12" name="图片 11"/>
          <p:cNvPicPr>
            <a:picLocks noChangeAspect="1"/>
          </p:cNvPicPr>
          <p:nvPr/>
        </p:nvPicPr>
        <p:blipFill>
          <a:blip r:embed="rId4"/>
          <a:stretch>
            <a:fillRect/>
          </a:stretch>
        </p:blipFill>
        <p:spPr>
          <a:xfrm>
            <a:off x="3399155" y="6073775"/>
            <a:ext cx="6486525" cy="449580"/>
          </a:xfrm>
          <a:prstGeom prst="rect">
            <a:avLst/>
          </a:prstGeom>
        </p:spPr>
      </p:pic>
      <p:sp>
        <p:nvSpPr>
          <p:cNvPr id="13" name="矩形 12"/>
          <p:cNvSpPr/>
          <p:nvPr/>
        </p:nvSpPr>
        <p:spPr>
          <a:xfrm>
            <a:off x="7365365" y="3315970"/>
            <a:ext cx="550545" cy="66294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4"/>
          </a:lnRef>
          <a:fillRef idx="1">
            <a:schemeClr val="lt1"/>
          </a:fillRef>
          <a:effectRef idx="0">
            <a:schemeClr val="accent4"/>
          </a:effectRef>
          <a:fontRef idx="minor">
            <a:schemeClr val="dk1"/>
          </a:fontRef>
        </p:style>
        <p:txBody>
          <a:bodyPr rtlCol="0" anchor="ctr"/>
          <a:p>
            <a:pPr algn="ctr"/>
            <a:endParaRPr lang="zh-CN" altLang="en-US"/>
          </a:p>
        </p:txBody>
      </p:sp>
      <p:sp>
        <p:nvSpPr>
          <p:cNvPr id="14" name="矩形 13"/>
          <p:cNvSpPr/>
          <p:nvPr/>
        </p:nvSpPr>
        <p:spPr>
          <a:xfrm>
            <a:off x="9206865" y="5092065"/>
            <a:ext cx="550545" cy="66294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4"/>
          </a:lnRef>
          <a:fillRef idx="1">
            <a:schemeClr val="lt1"/>
          </a:fillRef>
          <a:effectRef idx="0">
            <a:schemeClr val="accent4"/>
          </a:effectRef>
          <a:fontRef idx="minor">
            <a:schemeClr val="dk1"/>
          </a:fontRef>
        </p:style>
        <p:txBody>
          <a:bodyPr rtlCol="0" anchor="ctr"/>
          <a:p>
            <a:pPr algn="ctr"/>
            <a:endParaRPr lang="zh-CN" altLang="en-US"/>
          </a:p>
        </p:txBody>
      </p:sp>
      <p:sp>
        <p:nvSpPr>
          <p:cNvPr id="15" name="矩形 14"/>
          <p:cNvSpPr/>
          <p:nvPr/>
        </p:nvSpPr>
        <p:spPr>
          <a:xfrm>
            <a:off x="6688455" y="5967095"/>
            <a:ext cx="550545" cy="66294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4"/>
          </a:lnRef>
          <a:fillRef idx="1">
            <a:schemeClr val="lt1"/>
          </a:fillRef>
          <a:effectRef idx="0">
            <a:schemeClr val="accent4"/>
          </a:effectRef>
          <a:fontRef idx="minor">
            <a:schemeClr val="dk1"/>
          </a:fontRef>
        </p:style>
        <p:txBody>
          <a:bodyPr rtlCol="0" anchor="ctr"/>
          <a:p>
            <a:pPr algn="ctr"/>
            <a:endParaRPr lang="zh-CN" altLang="en-US"/>
          </a:p>
        </p:txBody>
      </p:sp>
      <p:sp>
        <p:nvSpPr>
          <p:cNvPr id="16" name="矩形 15"/>
          <p:cNvSpPr/>
          <p:nvPr/>
        </p:nvSpPr>
        <p:spPr>
          <a:xfrm>
            <a:off x="4417060" y="5967095"/>
            <a:ext cx="550545" cy="66294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4"/>
          </a:lnRef>
          <a:fillRef idx="1">
            <a:schemeClr val="lt1"/>
          </a:fillRef>
          <a:effectRef idx="0">
            <a:schemeClr val="accent4"/>
          </a:effectRef>
          <a:fontRef idx="minor">
            <a:schemeClr val="dk1"/>
          </a:fontRef>
        </p:style>
        <p:txBody>
          <a:bodyPr rtlCol="0" anchor="ctr"/>
          <a:p>
            <a:pPr algn="ctr"/>
            <a:endParaRPr lang="zh-CN" altLang="en-US"/>
          </a:p>
        </p:txBody>
      </p:sp>
      <p:sp>
        <p:nvSpPr>
          <p:cNvPr id="17" name="矩形 16"/>
          <p:cNvSpPr/>
          <p:nvPr/>
        </p:nvSpPr>
        <p:spPr>
          <a:xfrm>
            <a:off x="4966335" y="3321050"/>
            <a:ext cx="550545" cy="66294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18" name="矩形 17"/>
          <p:cNvSpPr/>
          <p:nvPr/>
        </p:nvSpPr>
        <p:spPr>
          <a:xfrm>
            <a:off x="6087745" y="5092065"/>
            <a:ext cx="550545" cy="66294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pic>
        <p:nvPicPr>
          <p:cNvPr id="19" name="图片 18"/>
          <p:cNvPicPr>
            <a:picLocks noChangeAspect="1"/>
          </p:cNvPicPr>
          <p:nvPr/>
        </p:nvPicPr>
        <p:blipFill>
          <a:blip r:embed="rId5"/>
          <a:stretch>
            <a:fillRect/>
          </a:stretch>
        </p:blipFill>
        <p:spPr>
          <a:xfrm>
            <a:off x="2768600" y="1901190"/>
            <a:ext cx="5442585" cy="417830"/>
          </a:xfrm>
          <a:prstGeom prst="rect">
            <a:avLst/>
          </a:prstGeom>
        </p:spPr>
      </p:pic>
    </p:spTree>
    <p:custDataLst>
      <p:tags r:id="rId6"/>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实验</a:t>
            </a:r>
            <a:endParaRPr lang="zh-CN" altLang="en-US"/>
          </a:p>
        </p:txBody>
      </p:sp>
      <p:sp>
        <p:nvSpPr>
          <p:cNvPr id="3" name="内容占位符 2"/>
          <p:cNvSpPr>
            <a:spLocks noGrp="1"/>
          </p:cNvSpPr>
          <p:nvPr>
            <p:ph idx="1"/>
          </p:nvPr>
        </p:nvSpPr>
        <p:spPr/>
        <p:txBody>
          <a:bodyPr/>
          <a:p>
            <a:r>
              <a:rPr lang="zh-CN" altLang="en-US"/>
              <a:t>数据集：</a:t>
            </a:r>
            <a:endParaRPr lang="zh-CN" altLang="en-US"/>
          </a:p>
          <a:p>
            <a:pPr lvl="1"/>
            <a:r>
              <a:rPr lang="zh-CN" altLang="en-US"/>
              <a:t>非配对数据，</a:t>
            </a:r>
            <a:endParaRPr lang="zh-CN" altLang="en-US"/>
          </a:p>
          <a:p>
            <a:pPr lvl="1"/>
            <a:r>
              <a:rPr lang="en-US" altLang="zh-CN"/>
              <a:t>MT dataset </a:t>
            </a:r>
            <a:r>
              <a:t>，</a:t>
            </a:r>
            <a:r>
              <a:rPr lang="en-US" altLang="zh-CN"/>
              <a:t>4000 female images (1000 non-makeup </a:t>
            </a:r>
            <a:r>
              <a:t>，</a:t>
            </a:r>
            <a:r>
              <a:rPr lang="en-US" altLang="zh-CN"/>
              <a:t> 3000 makeup</a:t>
            </a:r>
            <a:r>
              <a:t>）</a:t>
            </a:r>
            <a:endParaRPr lang="en-US" altLang="zh-CN"/>
          </a:p>
          <a:p>
            <a:pPr lvl="1"/>
            <a:r>
              <a:rPr lang="en-US" altLang="zh-CN"/>
              <a:t>128x128</a:t>
            </a:r>
            <a:endParaRPr lang="en-US" altLang="zh-CN"/>
          </a:p>
          <a:p>
            <a:pPr lvl="1"/>
            <a:r>
              <a:rPr lang="en-US" altLang="zh-CN"/>
              <a:t>实现上，由于计算资源、分辨率限制，这里所有的128*128的图像，都是分块处理的。</a:t>
            </a:r>
            <a:endParaRPr lang="en-US" altLang="zh-CN"/>
          </a:p>
          <a:p>
            <a:pPr lvl="1"/>
            <a:endParaRPr lang="en-US" altLang="zh-CN"/>
          </a:p>
          <a:p>
            <a:pPr marL="0" lvl="2"/>
            <a:r>
              <a:rPr lang="en-US" altLang="zh-CN" sz="1800">
                <a:sym typeface="+mn-ea"/>
              </a:rPr>
              <a:t>Baseline</a:t>
            </a:r>
            <a:r>
              <a:rPr sz="1800">
                <a:sym typeface="+mn-ea"/>
              </a:rPr>
              <a:t>：</a:t>
            </a:r>
            <a:endParaRPr sz="1800">
              <a:sym typeface="+mn-ea"/>
            </a:endParaRPr>
          </a:p>
          <a:p>
            <a:pPr marL="457200" lvl="3"/>
            <a:r>
              <a:rPr sz="1575">
                <a:sym typeface="+mn-ea"/>
              </a:rPr>
              <a:t>Deep Image Analogy [21]</a:t>
            </a:r>
            <a:r>
              <a:rPr lang="en-US" altLang="zh-CN" sz="1575">
                <a:sym typeface="+mn-ea"/>
              </a:rPr>
              <a:t>, </a:t>
            </a:r>
            <a:endParaRPr lang="en-US" altLang="zh-CN" sz="1575">
              <a:sym typeface="+mn-ea"/>
            </a:endParaRPr>
          </a:p>
          <a:p>
            <a:pPr marL="457200" lvl="3"/>
            <a:r>
              <a:rPr sz="1575">
                <a:sym typeface="+mn-ea"/>
              </a:rPr>
              <a:t>CycleGAN [30]</a:t>
            </a:r>
            <a:r>
              <a:rPr lang="en-US" altLang="zh-CN" sz="1575">
                <a:sym typeface="+mn-ea"/>
              </a:rPr>
              <a:t>, </a:t>
            </a:r>
            <a:endParaRPr lang="en-US" altLang="zh-CN" sz="1575">
              <a:sym typeface="+mn-ea"/>
            </a:endParaRPr>
          </a:p>
          <a:p>
            <a:pPr marL="457200" lvl="3"/>
            <a:r>
              <a:rPr sz="1575">
                <a:sym typeface="+mn-ea"/>
              </a:rPr>
              <a:t>PairedCycleGAN [1]</a:t>
            </a:r>
            <a:r>
              <a:rPr lang="en-US" altLang="zh-CN" sz="1575">
                <a:sym typeface="+mn-ea"/>
              </a:rPr>
              <a:t>, </a:t>
            </a:r>
            <a:endParaRPr lang="en-US" altLang="zh-CN" sz="1575">
              <a:sym typeface="+mn-ea"/>
            </a:endParaRPr>
          </a:p>
          <a:p>
            <a:pPr marL="457200" lvl="3"/>
            <a:r>
              <a:rPr sz="1575">
                <a:sym typeface="+mn-ea"/>
              </a:rPr>
              <a:t>BeautyGAN [19]。</a:t>
            </a:r>
            <a:endParaRPr sz="1575">
              <a:sym typeface="+mn-ea"/>
            </a:endParaRPr>
          </a:p>
          <a:p>
            <a:pPr lvl="0"/>
            <a:endParaRPr lang="en-US" altLang="zh-CN"/>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10280" y="142945"/>
            <a:ext cx="10969200" cy="705600"/>
          </a:xfrm>
        </p:spPr>
        <p:txBody>
          <a:bodyPr/>
          <a:p>
            <a:endParaRPr lang="zh-CN" altLang="en-US"/>
          </a:p>
        </p:txBody>
      </p:sp>
      <p:sp>
        <p:nvSpPr>
          <p:cNvPr id="3" name="内容占位符 2"/>
          <p:cNvSpPr>
            <a:spLocks noGrp="1"/>
          </p:cNvSpPr>
          <p:nvPr>
            <p:ph idx="1"/>
          </p:nvPr>
        </p:nvSpPr>
        <p:spPr>
          <a:xfrm>
            <a:off x="162560" y="947420"/>
            <a:ext cx="11464290" cy="5619115"/>
          </a:xfrm>
        </p:spPr>
        <p:txBody>
          <a:bodyPr>
            <a:normAutofit/>
          </a:bodyPr>
          <a:p>
            <a:pPr marL="457200" lvl="2"/>
            <a:endParaRPr lang="zh-CN" altLang="en-US"/>
          </a:p>
          <a:p>
            <a:r>
              <a:rPr lang="zh-CN" altLang="en-US" sz="2000" b="1"/>
              <a:t>Qualitative Comparison</a:t>
            </a:r>
            <a:endParaRPr lang="zh-CN" altLang="en-US" sz="2000"/>
          </a:p>
          <a:p>
            <a:endParaRPr lang="zh-CN" altLang="en-US"/>
          </a:p>
          <a:p>
            <a:endParaRPr lang="zh-CN" altLang="en-US"/>
          </a:p>
          <a:p>
            <a:endParaRPr lang="zh-CN" altLang="en-US"/>
          </a:p>
          <a:p>
            <a:endParaRPr lang="zh-CN" altLang="en-US"/>
          </a:p>
          <a:p>
            <a:endParaRPr lang="zh-CN" altLang="en-US"/>
          </a:p>
          <a:p>
            <a:endParaRPr lang="zh-CN" altLang="en-US"/>
          </a:p>
          <a:p>
            <a:r>
              <a:rPr lang="zh-CN" altLang="en-US" sz="2000" b="1"/>
              <a:t>Quantitative Comparison</a:t>
            </a:r>
            <a:endParaRPr lang="zh-CN" altLang="en-US" sz="2000"/>
          </a:p>
          <a:p>
            <a:pPr lvl="1"/>
            <a:r>
              <a:rPr lang="zh-CN" altLang="en-US"/>
              <a:t>50 volunteers</a:t>
            </a:r>
            <a:endParaRPr lang="zh-CN" altLang="en-US"/>
          </a:p>
          <a:p>
            <a:pPr lvl="1"/>
            <a:r>
              <a:rPr lang="zh-CN" altLang="en-US"/>
              <a:t>34 males and 16 females</a:t>
            </a:r>
            <a:endParaRPr lang="zh-CN" altLang="en-US"/>
          </a:p>
          <a:p>
            <a:pPr lvl="1"/>
            <a:r>
              <a:rPr lang="zh-CN" altLang="en-US"/>
              <a:t>18 </a:t>
            </a:r>
            <a:r>
              <a:rPr lang="en-US" altLang="zh-CN"/>
              <a:t>~</a:t>
            </a:r>
            <a:r>
              <a:rPr lang="zh-CN" altLang="en-US"/>
              <a:t>35 years old</a:t>
            </a:r>
            <a:endParaRPr lang="zh-CN" altLang="en-US"/>
          </a:p>
          <a:p>
            <a:endParaRPr lang="zh-CN" altLang="en-US"/>
          </a:p>
        </p:txBody>
      </p:sp>
      <p:pic>
        <p:nvPicPr>
          <p:cNvPr id="4" name="图片 3"/>
          <p:cNvPicPr>
            <a:picLocks noChangeAspect="1"/>
          </p:cNvPicPr>
          <p:nvPr>
            <p:custDataLst>
              <p:tags r:id="rId1"/>
            </p:custDataLst>
          </p:nvPr>
        </p:nvPicPr>
        <p:blipFill>
          <a:blip r:embed="rId2"/>
          <a:stretch>
            <a:fillRect/>
          </a:stretch>
        </p:blipFill>
        <p:spPr>
          <a:xfrm>
            <a:off x="1146175" y="1875155"/>
            <a:ext cx="9496425" cy="2171700"/>
          </a:xfrm>
          <a:prstGeom prst="rect">
            <a:avLst/>
          </a:prstGeom>
        </p:spPr>
      </p:pic>
      <p:pic>
        <p:nvPicPr>
          <p:cNvPr id="5" name="图片 4"/>
          <p:cNvPicPr>
            <a:picLocks noChangeAspect="1"/>
          </p:cNvPicPr>
          <p:nvPr/>
        </p:nvPicPr>
        <p:blipFill>
          <a:blip r:embed="rId3"/>
          <a:stretch>
            <a:fillRect/>
          </a:stretch>
        </p:blipFill>
        <p:spPr>
          <a:xfrm>
            <a:off x="4379595" y="4615180"/>
            <a:ext cx="4899025" cy="1767205"/>
          </a:xfrm>
          <a:prstGeom prst="rect">
            <a:avLst/>
          </a:prstGeom>
        </p:spPr>
      </p:pic>
    </p:spTree>
    <p:custDataLst>
      <p:tags r:id="rId4"/>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399415" y="2317750"/>
            <a:ext cx="10968990" cy="1805305"/>
          </a:xfrm>
        </p:spPr>
        <p:txBody>
          <a:bodyPr/>
          <a:p>
            <a:r>
              <a:rPr lang="zh-CN" altLang="en-US" sz="2000" b="1"/>
              <a:t> Latent Space Manipulation</a:t>
            </a:r>
            <a:endParaRPr lang="zh-CN" altLang="en-US" sz="2000"/>
          </a:p>
          <a:p>
            <a:pPr lvl="1"/>
            <a:r>
              <a:rPr lang="zh-CN" altLang="en-US" sz="1800"/>
              <a:t>修改makeup features in the latent space的</a:t>
            </a:r>
            <a:r>
              <a:rPr lang="zh-CN" altLang="en-US" sz="1800" b="1"/>
              <a:t>权重</a:t>
            </a:r>
            <a:r>
              <a:rPr lang="zh-CN" altLang="en-US" sz="1800"/>
              <a:t>。</a:t>
            </a:r>
            <a:endParaRPr lang="zh-CN" altLang="en-US" sz="1800"/>
          </a:p>
          <a:p>
            <a:pPr lvl="1"/>
            <a:r>
              <a:rPr lang="zh-CN" altLang="en-US" sz="1800"/>
              <a:t>观察发现，即使妆容强度变大，脸部也不会变形，这意味着变换矩阵</a:t>
            </a:r>
            <a:r>
              <a:rPr lang="en-US" altLang="zh-CN" sz="1800"/>
              <a:t>M</a:t>
            </a:r>
            <a:r>
              <a:rPr sz="1800"/>
              <a:t>真的是</a:t>
            </a:r>
            <a:r>
              <a:rPr lang="zh-CN" altLang="en-US" sz="1800"/>
              <a:t>把潜在向量分解为脸部特征和妆容特征。</a:t>
            </a:r>
            <a:endParaRPr lang="zh-CN" altLang="en-US" sz="1800"/>
          </a:p>
        </p:txBody>
      </p:sp>
      <p:pic>
        <p:nvPicPr>
          <p:cNvPr id="4" name="图片 3"/>
          <p:cNvPicPr>
            <a:picLocks noChangeAspect="1"/>
          </p:cNvPicPr>
          <p:nvPr/>
        </p:nvPicPr>
        <p:blipFill>
          <a:blip r:embed="rId1"/>
          <a:stretch>
            <a:fillRect/>
          </a:stretch>
        </p:blipFill>
        <p:spPr>
          <a:xfrm>
            <a:off x="608330" y="136525"/>
            <a:ext cx="9439275" cy="2181225"/>
          </a:xfrm>
          <a:prstGeom prst="rect">
            <a:avLst/>
          </a:prstGeom>
        </p:spPr>
      </p:pic>
      <p:cxnSp>
        <p:nvCxnSpPr>
          <p:cNvPr id="5" name="直接箭头连接符 4"/>
          <p:cNvCxnSpPr/>
          <p:nvPr/>
        </p:nvCxnSpPr>
        <p:spPr>
          <a:xfrm flipH="1" flipV="1">
            <a:off x="6330315" y="2048510"/>
            <a:ext cx="16510" cy="8877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160520" y="1706880"/>
            <a:ext cx="5334000" cy="24003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
        <p:nvSpPr>
          <p:cNvPr id="7" name="内容占位符 2"/>
          <p:cNvSpPr>
            <a:spLocks noGrp="1"/>
          </p:cNvSpPr>
          <p:nvPr/>
        </p:nvSpPr>
        <p:spPr>
          <a:xfrm>
            <a:off x="399415" y="4394835"/>
            <a:ext cx="10968990" cy="2016760"/>
          </a:xfrm>
          <a:prstGeom prst="rect">
            <a:avLst/>
          </a:prstGeo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000">
                <a:sym typeface="+mn-ea"/>
              </a:rPr>
              <a:t>实验结果</a:t>
            </a:r>
            <a:endParaRPr lang="zh-CN" altLang="en-US" sz="2000"/>
          </a:p>
          <a:p>
            <a:pPr lvl="1"/>
            <a:r>
              <a:rPr lang="en-US" altLang="zh-CN" sz="2000">
                <a:sym typeface="+mn-ea"/>
              </a:rPr>
              <a:t>BeautyGlow</a:t>
            </a:r>
            <a:r>
              <a:rPr sz="2000">
                <a:sym typeface="+mn-ea"/>
              </a:rPr>
              <a:t>的妆容转移质量与最先进的方法相当；</a:t>
            </a:r>
            <a:endParaRPr lang="zh-CN" altLang="en-US" sz="2000"/>
          </a:p>
          <a:p>
            <a:pPr lvl="1"/>
            <a:r>
              <a:rPr sz="2000">
                <a:sym typeface="+mn-ea"/>
              </a:rPr>
              <a:t>操纵潜在向量的能力，可以完成按需妆容转移。（淡妆</a:t>
            </a:r>
            <a:r>
              <a:rPr lang="en-US" altLang="zh-CN" sz="2000">
                <a:sym typeface="+mn-ea"/>
              </a:rPr>
              <a:t>→</a:t>
            </a:r>
            <a:r>
              <a:rPr sz="2000">
                <a:sym typeface="+mn-ea"/>
              </a:rPr>
              <a:t>浓妆）</a:t>
            </a:r>
            <a:endParaRPr lang="zh-CN" altLang="en-US" sz="2000">
              <a:sym typeface="+mn-ea"/>
            </a:endParaRPr>
          </a:p>
          <a:p>
            <a:endParaRPr lang="zh-CN" altLang="en-US" sz="2000">
              <a:sym typeface="+mn-ea"/>
            </a:endParaRPr>
          </a:p>
        </p:txBody>
      </p:sp>
    </p:spTree>
    <p:custDataLst>
      <p:tags r:id="rId2"/>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8"/>
          <p:cNvSpPr>
            <a:spLocks noGrp="1"/>
          </p:cNvSpPr>
          <p:nvPr>
            <p:ph type="title"/>
          </p:nvPr>
        </p:nvSpPr>
        <p:spPr>
          <a:xfrm>
            <a:off x="611575" y="1828235"/>
            <a:ext cx="10969200" cy="705600"/>
          </a:xfrm>
        </p:spPr>
        <p:txBody>
          <a:bodyPr>
            <a:normAutofit fontScale="90000"/>
          </a:bodyPr>
          <a:p>
            <a:pPr algn="ctr"/>
            <a:r>
              <a:rPr lang="zh-CN" altLang="en-US"/>
              <a:t>Conditional Adversarial Generative Flow for Controllable Image Synthesis（</a:t>
            </a:r>
            <a:r>
              <a:rPr lang="en-US" altLang="zh-CN"/>
              <a:t>CAGlow</a:t>
            </a:r>
            <a:r>
              <a:rPr lang="zh-CN" altLang="en-US"/>
              <a:t>）</a:t>
            </a:r>
            <a:endParaRPr lang="en-US" altLang="zh-CN"/>
          </a:p>
        </p:txBody>
      </p:sp>
      <p:sp>
        <p:nvSpPr>
          <p:cNvPr id="10" name="内容占位符 9"/>
          <p:cNvSpPr>
            <a:spLocks noGrp="1"/>
          </p:cNvSpPr>
          <p:nvPr>
            <p:ph idx="1"/>
          </p:nvPr>
        </p:nvSpPr>
        <p:spPr>
          <a:xfrm>
            <a:off x="1268095" y="2974340"/>
            <a:ext cx="11743690" cy="2121535"/>
          </a:xfrm>
        </p:spPr>
        <p:txBody>
          <a:bodyPr/>
          <a:p>
            <a:r>
              <a:rPr lang="en-US" altLang="zh-CN"/>
              <a:t>CVPR 2019</a:t>
            </a:r>
            <a:endParaRPr lang="zh-CN" altLang="en-US"/>
          </a:p>
          <a:p>
            <a:endParaRPr lang="zh-CN" altLang="en-US"/>
          </a:p>
        </p:txBody>
      </p:sp>
      <p:pic>
        <p:nvPicPr>
          <p:cNvPr id="11" name="图片 10"/>
          <p:cNvPicPr>
            <a:picLocks noChangeAspect="1"/>
          </p:cNvPicPr>
          <p:nvPr/>
        </p:nvPicPr>
        <p:blipFill>
          <a:blip r:embed="rId1"/>
          <a:stretch>
            <a:fillRect/>
          </a:stretch>
        </p:blipFill>
        <p:spPr>
          <a:xfrm>
            <a:off x="1002665" y="3627120"/>
            <a:ext cx="9848850" cy="561975"/>
          </a:xfrm>
          <a:prstGeom prst="rect">
            <a:avLst/>
          </a:prstGeom>
        </p:spPr>
      </p:pic>
    </p:spTree>
    <p:custDataLst>
      <p:tags r:id="rId2"/>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95345" y="349955"/>
            <a:ext cx="10969200" cy="705600"/>
          </a:xfrm>
        </p:spPr>
        <p:txBody>
          <a:bodyPr/>
          <a:p>
            <a:r>
              <a:rPr lang="en-US" altLang="zh-CN">
                <a:sym typeface="+mn-ea"/>
              </a:rPr>
              <a:t>CAGlow</a:t>
            </a:r>
            <a:endParaRPr lang="zh-CN" altLang="en-US"/>
          </a:p>
        </p:txBody>
      </p:sp>
      <p:sp>
        <p:nvSpPr>
          <p:cNvPr id="3" name="内容占位符 2"/>
          <p:cNvSpPr>
            <a:spLocks noGrp="1"/>
          </p:cNvSpPr>
          <p:nvPr>
            <p:ph idx="1"/>
          </p:nvPr>
        </p:nvSpPr>
        <p:spPr>
          <a:xfrm>
            <a:off x="295275" y="1055370"/>
            <a:ext cx="11529060" cy="4759325"/>
          </a:xfrm>
        </p:spPr>
        <p:txBody>
          <a:bodyPr>
            <a:noAutofit/>
          </a:bodyPr>
          <a:p>
            <a:r>
              <a:rPr sz="2000"/>
              <a:t>动机</a:t>
            </a:r>
            <a:endParaRPr sz="2000"/>
          </a:p>
          <a:p>
            <a:pPr lvl="0"/>
            <a:r>
              <a:rPr sz="2000"/>
              <a:t>解决的问题：</a:t>
            </a:r>
            <a:r>
              <a:rPr lang="en-US" altLang="zh-CN" sz="2000"/>
              <a:t>flow-based model</a:t>
            </a:r>
            <a:r>
              <a:rPr sz="2000"/>
              <a:t>在条件图像合成方面的能力很弱，特别是对于多标签或未知条件。 这是因为</a:t>
            </a:r>
            <a:r>
              <a:rPr sz="2000" b="1"/>
              <a:t>图像条件的潜在分布很难从其潜在变量z精确测量</a:t>
            </a:r>
            <a:r>
              <a:rPr sz="2000"/>
              <a:t>。</a:t>
            </a:r>
            <a:endParaRPr sz="2000"/>
          </a:p>
          <a:p>
            <a:pPr lvl="0"/>
            <a:r>
              <a:rPr sz="2000"/>
              <a:t>提出的方法： 在对图像的联合概率密度及其条件进行建模的基础上，提出条件对抗性生成流(CAGlow)。</a:t>
            </a:r>
            <a:endParaRPr sz="2000"/>
          </a:p>
          <a:p>
            <a:pPr marL="0" lvl="2"/>
            <a:r>
              <a:rPr sz="2000"/>
              <a:t>大概怎么做：</a:t>
            </a:r>
            <a:r>
              <a:rPr sz="2000" b="1"/>
              <a:t>不是</a:t>
            </a:r>
            <a:r>
              <a:rPr sz="2000"/>
              <a:t>从潜在空间中分离属性</a:t>
            </a:r>
            <a:r>
              <a:rPr sz="2000" b="1"/>
              <a:t>，而是</a:t>
            </a:r>
            <a:r>
              <a:rPr sz="2000" b="1">
                <a:sym typeface="+mn-ea"/>
              </a:rPr>
              <a:t>以对抗方式，通过</a:t>
            </a:r>
            <a:r>
              <a:rPr lang="en-US" altLang="zh-CN" sz="2000" b="1">
                <a:sym typeface="+mn-ea"/>
              </a:rPr>
              <a:t>encoder</a:t>
            </a:r>
            <a:r>
              <a:rPr sz="2000" b="1">
                <a:sym typeface="+mn-ea"/>
              </a:rPr>
              <a:t>，学习从</a:t>
            </a:r>
            <a:r>
              <a:rPr lang="en-US" altLang="zh-CN" sz="2000" b="1">
                <a:sym typeface="+mn-ea"/>
              </a:rPr>
              <a:t>condition</a:t>
            </a:r>
            <a:r>
              <a:rPr sz="2000" b="1">
                <a:sym typeface="+mn-ea"/>
              </a:rPr>
              <a:t>到潜在空间的映射</a:t>
            </a:r>
            <a:r>
              <a:rPr sz="2000">
                <a:sym typeface="+mn-ea"/>
              </a:rPr>
              <a:t>。</a:t>
            </a:r>
            <a:r>
              <a:rPr sz="2000"/>
              <a:t>给定条件c，CAGlow将其编码为采样的z，然后进行</a:t>
            </a:r>
            <a:r>
              <a:rPr sz="2000"/>
              <a:t>条件图像合成，例如将人的身份与多个属性相结合。</a:t>
            </a:r>
            <a:endParaRPr sz="1800"/>
          </a:p>
          <a:p>
            <a:pPr lvl="0"/>
            <a:r>
              <a:rPr sz="2000"/>
              <a:t>效果：CAGLOW可以在监督和无监督的方式下实现，从而可以合成具有条件信息的图像，如类别，甚至一些未知的属性。实验表明，CAGLOW保证了不同条件下的独立性，在很大程度上优于常规GLOW。</a:t>
            </a:r>
            <a:endParaRPr sz="2000"/>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t>卖点</a:t>
            </a:r>
          </a:p>
        </p:txBody>
      </p:sp>
      <p:sp>
        <p:nvSpPr>
          <p:cNvPr id="3" name="内容占位符 2"/>
          <p:cNvSpPr>
            <a:spLocks noGrp="1"/>
          </p:cNvSpPr>
          <p:nvPr>
            <p:ph idx="1"/>
          </p:nvPr>
        </p:nvSpPr>
        <p:spPr/>
        <p:txBody>
          <a:bodyPr/>
          <a:p>
            <a:r>
              <a:rPr lang="zh-CN" altLang="en-US"/>
              <a:t>本文提出</a:t>
            </a:r>
            <a:r>
              <a:rPr>
                <a:sym typeface="+mn-ea"/>
              </a:rPr>
              <a:t>CAGlow：</a:t>
            </a:r>
            <a:r>
              <a:rPr lang="zh-CN" altLang="en-US"/>
              <a:t>是第一个，通过不可逆</a:t>
            </a:r>
            <a:r>
              <a:rPr lang="en-US" altLang="zh-CN"/>
              <a:t>encoder</a:t>
            </a:r>
            <a:r>
              <a:rPr lang="zh-CN" altLang="en-US"/>
              <a:t>将</a:t>
            </a:r>
            <a:r>
              <a:rPr lang="en-US" altLang="zh-CN"/>
              <a:t>condition</a:t>
            </a:r>
            <a:r>
              <a:rPr lang="zh-CN" altLang="en-US"/>
              <a:t>映射到</a:t>
            </a:r>
            <a:r>
              <a:rPr lang="en-US" altLang="zh-CN"/>
              <a:t>flow</a:t>
            </a:r>
            <a:r>
              <a:rPr lang="zh-CN" altLang="en-US"/>
              <a:t>模型的潜在空间中，来</a:t>
            </a:r>
            <a:r>
              <a:rPr>
                <a:sym typeface="+mn-ea"/>
              </a:rPr>
              <a:t>学习从条件到图像的映射。利用可逆性，从而能够</a:t>
            </a:r>
            <a:r>
              <a:rPr>
                <a:sym typeface="+mn-ea"/>
              </a:rPr>
              <a:t>进行可控图像合成。</a:t>
            </a:r>
            <a:endParaRPr lang="zh-CN" altLang="en-US"/>
          </a:p>
          <a:p>
            <a:r>
              <a:rPr lang="zh-CN" altLang="en-US"/>
              <a:t>我们还将对抗性网络纳入CAGlow。这有助于编码器通过对抗性训练学习条件空间和潜在空间之间的连续映射。</a:t>
            </a:r>
            <a:endParaRPr lang="zh-CN" altLang="en-US"/>
          </a:p>
          <a:p>
            <a:r>
              <a:rPr lang="zh-CN" altLang="en-US"/>
              <a:t>实验证明，CAGLOW在复杂条件下优于最先进的基于流的模型Glow。 这种方法可以在一些未知但可解释的表示的条件下，以无监督的方式进行图像合成。</a:t>
            </a:r>
            <a:endParaRPr lang="zh-CN" altLang="en-US"/>
          </a:p>
          <a:p>
            <a:endParaRPr lang="zh-CN" altLang="en-US"/>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608330" y="5034280"/>
            <a:ext cx="10968990" cy="1692275"/>
          </a:xfrm>
        </p:spPr>
        <p:txBody>
          <a:bodyPr>
            <a:noAutofit/>
          </a:bodyPr>
          <a:p>
            <a:r>
              <a:rPr lang="en-US" altLang="zh-CN" sz="1400"/>
              <a:t>Figure 2. Illustration of the network architecture of the proposed conditional adversarial generative flow. </a:t>
            </a:r>
            <a:endParaRPr lang="en-US" altLang="zh-CN" sz="1400"/>
          </a:p>
          <a:p>
            <a:r>
              <a:rPr lang="en-US" altLang="zh-CN" sz="1400"/>
              <a:t>It contains a reversible flow F, an encoder E, and a supervision block including a discriminator Di distinguishing real vectors from fake ones, a classifier C classifying supervised conditions correctly and a decoder De reconstructing unsupervised conditions.</a:t>
            </a:r>
            <a:endParaRPr lang="en-US" altLang="zh-CN" sz="1400"/>
          </a:p>
          <a:p>
            <a:r>
              <a:rPr sz="1400">
                <a:sym typeface="+mn-ea"/>
              </a:rPr>
              <a:t>samples from p∗(z) are taken as the real data</a:t>
            </a:r>
            <a:endParaRPr lang="en-US" altLang="zh-CN" sz="1400"/>
          </a:p>
        </p:txBody>
      </p:sp>
      <p:pic>
        <p:nvPicPr>
          <p:cNvPr id="4" name="图片 3"/>
          <p:cNvPicPr>
            <a:picLocks noChangeAspect="1"/>
          </p:cNvPicPr>
          <p:nvPr/>
        </p:nvPicPr>
        <p:blipFill>
          <a:blip r:embed="rId1"/>
          <a:stretch>
            <a:fillRect/>
          </a:stretch>
        </p:blipFill>
        <p:spPr>
          <a:xfrm>
            <a:off x="205740" y="0"/>
            <a:ext cx="10609580" cy="4954270"/>
          </a:xfrm>
          <a:prstGeom prst="rect">
            <a:avLst/>
          </a:prstGeom>
        </p:spPr>
      </p:pic>
      <p:sp>
        <p:nvSpPr>
          <p:cNvPr id="6" name="文本框 5"/>
          <p:cNvSpPr txBox="1"/>
          <p:nvPr/>
        </p:nvSpPr>
        <p:spPr>
          <a:xfrm>
            <a:off x="4919345" y="1313815"/>
            <a:ext cx="651510" cy="368300"/>
          </a:xfrm>
          <a:prstGeom prst="rect">
            <a:avLst/>
          </a:prstGeom>
          <a:noFill/>
        </p:spPr>
        <p:txBody>
          <a:bodyPr wrap="square" rtlCol="0">
            <a:spAutoFit/>
          </a:bodyPr>
          <a:p>
            <a:r>
              <a:rPr>
                <a:sym typeface="+mn-ea"/>
              </a:rPr>
              <a:t>real </a:t>
            </a:r>
            <a:endParaRPr lang="zh-CN" altLang="en-US"/>
          </a:p>
        </p:txBody>
      </p:sp>
      <p:sp>
        <p:nvSpPr>
          <p:cNvPr id="5" name="动作按钮: 自定义 4">
            <a:hlinkClick r:id="rId2" action="ppaction://hlinksldjump"/>
          </p:cNvPr>
          <p:cNvSpPr/>
          <p:nvPr/>
        </p:nvSpPr>
        <p:spPr>
          <a:xfrm>
            <a:off x="9796145" y="6240780"/>
            <a:ext cx="1019175" cy="485775"/>
          </a:xfrm>
          <a:prstGeom prst="actionButtonBlank">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ltLang="zh-CN"/>
              <a:t>thanks</a:t>
            </a:r>
            <a:endParaRPr lang="en-US" altLang="zh-CN"/>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7765" y="381705"/>
            <a:ext cx="10969200" cy="705600"/>
          </a:xfrm>
        </p:spPr>
        <p:txBody>
          <a:bodyPr/>
          <a:p>
            <a:r>
              <a:rPr lang="en-US" altLang="zh-CN"/>
              <a:t>loss</a:t>
            </a:r>
            <a:r>
              <a:t>的组成</a:t>
            </a:r>
          </a:p>
        </p:txBody>
      </p:sp>
      <p:sp>
        <p:nvSpPr>
          <p:cNvPr id="3" name="内容占位符 2"/>
          <p:cNvSpPr>
            <a:spLocks noGrp="1"/>
          </p:cNvSpPr>
          <p:nvPr>
            <p:ph idx="1"/>
          </p:nvPr>
        </p:nvSpPr>
        <p:spPr>
          <a:xfrm>
            <a:off x="611575" y="1343715"/>
            <a:ext cx="10969200" cy="4759200"/>
          </a:xfrm>
        </p:spPr>
        <p:txBody>
          <a:bodyPr>
            <a:noAutofit/>
          </a:bodyPr>
          <a:p>
            <a:r>
              <a:rPr lang="zh-CN" altLang="en-US">
                <a:solidFill>
                  <a:schemeClr val="bg2">
                    <a:lumMod val="65000"/>
                  </a:schemeClr>
                </a:solidFill>
              </a:rPr>
              <a:t>multi-stage training </a:t>
            </a:r>
            <a:endParaRPr lang="zh-CN" altLang="en-US">
              <a:solidFill>
                <a:schemeClr val="bg2">
                  <a:lumMod val="65000"/>
                </a:schemeClr>
              </a:solidFill>
            </a:endParaRPr>
          </a:p>
          <a:p>
            <a:r>
              <a:rPr lang="zh-CN" altLang="en-US"/>
              <a:t>the first stage is to train Glow</a:t>
            </a:r>
            <a:endParaRPr lang="zh-CN" altLang="en-US"/>
          </a:p>
          <a:p>
            <a:endParaRPr lang="en-US" altLang="zh-CN"/>
          </a:p>
          <a:p>
            <a:r>
              <a:rPr lang="en-US" altLang="zh-CN"/>
              <a:t>Encoder loss:</a:t>
            </a:r>
            <a:endParaRPr lang="en-US" altLang="zh-CN"/>
          </a:p>
          <a:p>
            <a:r>
              <a:rPr lang="en-US" altLang="zh-CN"/>
              <a:t>Discriminator</a:t>
            </a:r>
            <a:endParaRPr lang="en-US" altLang="zh-CN"/>
          </a:p>
          <a:p>
            <a:endParaRPr lang="en-US" altLang="zh-CN"/>
          </a:p>
          <a:p>
            <a:r>
              <a:rPr lang="en-US" altLang="zh-CN"/>
              <a:t>classfier</a:t>
            </a:r>
            <a:endParaRPr lang="en-US" altLang="zh-CN"/>
          </a:p>
          <a:p>
            <a:endParaRPr lang="en-US" altLang="zh-CN"/>
          </a:p>
          <a:p>
            <a:r>
              <a:rPr lang="en-US" altLang="zh-CN"/>
              <a:t>decoder</a:t>
            </a:r>
            <a:endParaRPr lang="en-US" altLang="zh-CN"/>
          </a:p>
          <a:p>
            <a:pPr lvl="1"/>
            <a:r>
              <a:rPr lang="en-US" altLang="zh-CN"/>
              <a:t>p(Cu) could be modeled by </a:t>
            </a:r>
            <a:r>
              <a:rPr lang="en-US" altLang="zh-CN" b="1"/>
              <a:t>uniform distribution</a:t>
            </a:r>
            <a:r>
              <a:rPr lang="en-US" altLang="zh-CN"/>
              <a:t> for continuous codes and binomial distribution for discrete codes.</a:t>
            </a:r>
            <a:endParaRPr lang="en-US" altLang="zh-CN"/>
          </a:p>
        </p:txBody>
      </p:sp>
      <p:pic>
        <p:nvPicPr>
          <p:cNvPr id="4" name="图片 3"/>
          <p:cNvPicPr>
            <a:picLocks noChangeAspect="1"/>
          </p:cNvPicPr>
          <p:nvPr/>
        </p:nvPicPr>
        <p:blipFill>
          <a:blip r:embed="rId1"/>
          <a:stretch>
            <a:fillRect/>
          </a:stretch>
        </p:blipFill>
        <p:spPr>
          <a:xfrm>
            <a:off x="3049270" y="2783840"/>
            <a:ext cx="5438775" cy="438150"/>
          </a:xfrm>
          <a:prstGeom prst="rect">
            <a:avLst/>
          </a:prstGeom>
        </p:spPr>
      </p:pic>
      <p:pic>
        <p:nvPicPr>
          <p:cNvPr id="5" name="图片 4"/>
          <p:cNvPicPr>
            <a:picLocks noChangeAspect="1"/>
          </p:cNvPicPr>
          <p:nvPr/>
        </p:nvPicPr>
        <p:blipFill>
          <a:blip r:embed="rId2"/>
          <a:stretch>
            <a:fillRect/>
          </a:stretch>
        </p:blipFill>
        <p:spPr>
          <a:xfrm>
            <a:off x="4693920" y="1659890"/>
            <a:ext cx="4827905" cy="621030"/>
          </a:xfrm>
          <a:prstGeom prst="rect">
            <a:avLst/>
          </a:prstGeom>
        </p:spPr>
      </p:pic>
      <p:pic>
        <p:nvPicPr>
          <p:cNvPr id="6" name="图片 5"/>
          <p:cNvPicPr>
            <a:picLocks noChangeAspect="1"/>
          </p:cNvPicPr>
          <p:nvPr/>
        </p:nvPicPr>
        <p:blipFill>
          <a:blip r:embed="rId3"/>
          <a:stretch>
            <a:fillRect/>
          </a:stretch>
        </p:blipFill>
        <p:spPr>
          <a:xfrm>
            <a:off x="3049270" y="3385185"/>
            <a:ext cx="6086475" cy="676275"/>
          </a:xfrm>
          <a:prstGeom prst="rect">
            <a:avLst/>
          </a:prstGeom>
        </p:spPr>
      </p:pic>
      <p:pic>
        <p:nvPicPr>
          <p:cNvPr id="7" name="图片 6"/>
          <p:cNvPicPr>
            <a:picLocks noChangeAspect="1"/>
          </p:cNvPicPr>
          <p:nvPr/>
        </p:nvPicPr>
        <p:blipFill>
          <a:blip r:embed="rId4"/>
          <a:stretch>
            <a:fillRect/>
          </a:stretch>
        </p:blipFill>
        <p:spPr>
          <a:xfrm>
            <a:off x="3049270" y="4238625"/>
            <a:ext cx="5067300" cy="723900"/>
          </a:xfrm>
          <a:prstGeom prst="rect">
            <a:avLst/>
          </a:prstGeom>
        </p:spPr>
      </p:pic>
      <p:sp>
        <p:nvSpPr>
          <p:cNvPr id="8" name="文本框 7"/>
          <p:cNvSpPr txBox="1"/>
          <p:nvPr/>
        </p:nvSpPr>
        <p:spPr>
          <a:xfrm>
            <a:off x="8727440" y="2818765"/>
            <a:ext cx="2715895" cy="368300"/>
          </a:xfrm>
          <a:prstGeom prst="rect">
            <a:avLst/>
          </a:prstGeom>
          <a:noFill/>
        </p:spPr>
        <p:txBody>
          <a:bodyPr wrap="square" rtlCol="0">
            <a:spAutoFit/>
          </a:bodyPr>
          <a:p>
            <a:r>
              <a:rPr lang="en-US" altLang="zh-CN"/>
              <a:t>(10)</a:t>
            </a:r>
            <a:r>
              <a:rPr lang="zh-CN" altLang="en-US"/>
              <a:t>类似</a:t>
            </a:r>
            <a:r>
              <a:rPr lang="en-US" altLang="zh-CN"/>
              <a:t>generator</a:t>
            </a:r>
            <a:endParaRPr lang="en-US" altLang="zh-CN"/>
          </a:p>
        </p:txBody>
      </p:sp>
      <p:pic>
        <p:nvPicPr>
          <p:cNvPr id="9" name="图片 8"/>
          <p:cNvPicPr>
            <a:picLocks noChangeAspect="1"/>
          </p:cNvPicPr>
          <p:nvPr/>
        </p:nvPicPr>
        <p:blipFill>
          <a:blip r:embed="rId5"/>
          <a:stretch>
            <a:fillRect/>
          </a:stretch>
        </p:blipFill>
        <p:spPr>
          <a:xfrm>
            <a:off x="2054225" y="5224145"/>
            <a:ext cx="5248275" cy="409575"/>
          </a:xfrm>
          <a:prstGeom prst="rect">
            <a:avLst/>
          </a:prstGeom>
        </p:spPr>
      </p:pic>
      <p:pic>
        <p:nvPicPr>
          <p:cNvPr id="10" name="图片 9"/>
          <p:cNvPicPr>
            <a:picLocks noChangeAspect="1"/>
          </p:cNvPicPr>
          <p:nvPr/>
        </p:nvPicPr>
        <p:blipFill>
          <a:blip r:embed="rId6"/>
          <a:stretch>
            <a:fillRect/>
          </a:stretch>
        </p:blipFill>
        <p:spPr>
          <a:xfrm>
            <a:off x="4107180" y="448945"/>
            <a:ext cx="4791075" cy="638175"/>
          </a:xfrm>
          <a:prstGeom prst="rect">
            <a:avLst/>
          </a:prstGeom>
        </p:spPr>
      </p:pic>
      <p:sp>
        <p:nvSpPr>
          <p:cNvPr id="11" name="矩形 10"/>
          <p:cNvSpPr/>
          <p:nvPr/>
        </p:nvSpPr>
        <p:spPr>
          <a:xfrm>
            <a:off x="5401945" y="2783840"/>
            <a:ext cx="2065020" cy="43815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2" name="矩形 11"/>
          <p:cNvSpPr/>
          <p:nvPr/>
        </p:nvSpPr>
        <p:spPr>
          <a:xfrm>
            <a:off x="7787640" y="3385185"/>
            <a:ext cx="1348105" cy="45339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3" name="动作按钮: 帮助 12">
            <a:hlinkClick r:id="rId7" action="ppaction://hlinksldjump"/>
          </p:cNvPr>
          <p:cNvSpPr/>
          <p:nvPr/>
        </p:nvSpPr>
        <p:spPr>
          <a:xfrm>
            <a:off x="10888980" y="6098540"/>
            <a:ext cx="790575" cy="387350"/>
          </a:xfrm>
          <a:prstGeom prst="actionButtonHelp">
            <a:avLst/>
          </a:prstGeom>
        </p:spPr>
        <p:style>
          <a:lnRef idx="2">
            <a:schemeClr val="accent2"/>
          </a:lnRef>
          <a:fillRef idx="1">
            <a:schemeClr val="lt1"/>
          </a:fillRef>
          <a:effectRef idx="0">
            <a:schemeClr val="accent2"/>
          </a:effectRef>
          <a:fontRef idx="minor">
            <a:schemeClr val="dk1"/>
          </a:fontRef>
        </p:style>
        <p:txBody>
          <a:bodyPr rtlCol="0" anchor="ctr"/>
          <a:p>
            <a:pPr algn="ctr"/>
            <a:r>
              <a:rPr lang="zh-CN" altLang="en-US"/>
              <a:t>实验</a:t>
            </a:r>
            <a:endParaRPr lang="zh-CN" altLang="en-US"/>
          </a:p>
        </p:txBody>
      </p:sp>
    </p:spTree>
    <p:custDataLst>
      <p:tags r:id="rId8"/>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01625" y="89535"/>
            <a:ext cx="10903585" cy="705485"/>
          </a:xfrm>
        </p:spPr>
        <p:txBody>
          <a:bodyPr>
            <a:normAutofit/>
          </a:bodyPr>
          <a:p>
            <a:r>
              <a:rPr>
                <a:sym typeface="+mn-ea"/>
              </a:rPr>
              <a:t>在介绍损失之前</a:t>
            </a:r>
            <a:endParaRPr>
              <a:sym typeface="+mn-ea"/>
            </a:endParaRPr>
          </a:p>
        </p:txBody>
      </p:sp>
      <p:sp>
        <p:nvSpPr>
          <p:cNvPr id="3" name="内容占位符 2"/>
          <p:cNvSpPr>
            <a:spLocks noGrp="1"/>
          </p:cNvSpPr>
          <p:nvPr>
            <p:ph idx="1"/>
          </p:nvPr>
        </p:nvSpPr>
        <p:spPr/>
        <p:txBody>
          <a:bodyPr>
            <a:normAutofit lnSpcReduction="10000"/>
          </a:bodyPr>
          <a:p>
            <a:r>
              <a:t>（</a:t>
            </a:r>
            <a:r>
              <a:rPr lang="en-US" altLang="zh-CN"/>
              <a:t>4</a:t>
            </a:r>
            <a:r>
              <a:t>）（</a:t>
            </a:r>
            <a:r>
              <a:rPr lang="en-US" altLang="zh-CN"/>
              <a:t>5</a:t>
            </a:r>
            <a:r>
              <a:t>）等效</a:t>
            </a:r>
            <a:endParaRPr lang="en-US" altLang="zh-CN"/>
          </a:p>
          <a:p>
            <a:r>
              <a:rPr lang="en-US" altLang="zh-CN"/>
              <a:t>z = F(x)</a:t>
            </a:r>
            <a:endParaRPr lang="en-US" altLang="zh-CN"/>
          </a:p>
          <a:p>
            <a:r>
              <a:rPr lang="en-US" altLang="zh-CN"/>
              <a:t>prior p∗(z) ~ Gaussian distribution</a:t>
            </a:r>
            <a:endParaRPr lang="en-US" altLang="zh-CN"/>
          </a:p>
          <a:p>
            <a:endParaRPr lang="en-US" altLang="zh-CN"/>
          </a:p>
          <a:p>
            <a:r>
              <a:rPr lang="en-US" altLang="zh-CN"/>
              <a:t>assume there is an unknown other distribution p(z) for latent vectors</a:t>
            </a:r>
            <a:endParaRPr lang="en-US" altLang="zh-CN"/>
          </a:p>
          <a:p>
            <a:r>
              <a:rPr lang="en-US" altLang="zh-CN"/>
              <a:t>将所有conditions</a:t>
            </a:r>
            <a:r>
              <a:rPr lang="en-US" altLang="zh-CN"/>
              <a:t>建模为</a:t>
            </a:r>
            <a:endParaRPr lang="en-US" altLang="zh-CN"/>
          </a:p>
          <a:p>
            <a:r>
              <a:rPr lang="en-US" altLang="zh-CN"/>
              <a:t>C</a:t>
            </a:r>
            <a:r>
              <a:rPr lang="en-US" altLang="zh-CN"/>
              <a:t>s表示监督条件，Cu表示无监督条件。</a:t>
            </a:r>
            <a:endParaRPr lang="en-US" altLang="zh-CN"/>
          </a:p>
          <a:p>
            <a:r>
              <a:rPr lang="en-US" altLang="zh-CN"/>
              <a:t>E</a:t>
            </a:r>
            <a:r>
              <a:t>：</a:t>
            </a:r>
            <a:r>
              <a:rPr lang="en-US" altLang="zh-CN">
                <a:sym typeface="+mn-ea"/>
              </a:rPr>
              <a:t> encoder</a:t>
            </a:r>
            <a:endParaRPr lang="en-US" altLang="zh-CN"/>
          </a:p>
          <a:p>
            <a:r>
              <a:rPr lang="en-US" altLang="zh-CN"/>
              <a:t>ε</a:t>
            </a:r>
            <a:r>
              <a:t>：</a:t>
            </a:r>
            <a:r>
              <a:rPr lang="en-US" altLang="zh-CN"/>
              <a:t> random noise</a:t>
            </a:r>
            <a:endParaRPr lang="en-US" altLang="zh-CN"/>
          </a:p>
          <a:p>
            <a:r>
              <a:rPr lang="en-US" altLang="zh-CN"/>
              <a:t>分类器C，将z从真实分布和假分布中分类。</a:t>
            </a:r>
            <a:endParaRPr lang="en-US" altLang="zh-CN"/>
          </a:p>
          <a:p>
            <a:endParaRPr lang="en-US" altLang="zh-CN"/>
          </a:p>
        </p:txBody>
      </p:sp>
      <p:pic>
        <p:nvPicPr>
          <p:cNvPr id="5" name="图片 4"/>
          <p:cNvPicPr>
            <a:picLocks noChangeAspect="1"/>
          </p:cNvPicPr>
          <p:nvPr/>
        </p:nvPicPr>
        <p:blipFill>
          <a:blip r:embed="rId1"/>
          <a:stretch>
            <a:fillRect/>
          </a:stretch>
        </p:blipFill>
        <p:spPr>
          <a:xfrm>
            <a:off x="5995035" y="1025525"/>
            <a:ext cx="5181600" cy="638175"/>
          </a:xfrm>
          <a:prstGeom prst="rect">
            <a:avLst/>
          </a:prstGeom>
        </p:spPr>
      </p:pic>
      <p:pic>
        <p:nvPicPr>
          <p:cNvPr id="6" name="图片 5"/>
          <p:cNvPicPr>
            <a:picLocks noChangeAspect="1"/>
          </p:cNvPicPr>
          <p:nvPr/>
        </p:nvPicPr>
        <p:blipFill>
          <a:blip r:embed="rId2"/>
          <a:stretch>
            <a:fillRect/>
          </a:stretch>
        </p:blipFill>
        <p:spPr>
          <a:xfrm>
            <a:off x="6084570" y="1837055"/>
            <a:ext cx="5238750" cy="1066800"/>
          </a:xfrm>
          <a:prstGeom prst="rect">
            <a:avLst/>
          </a:prstGeom>
        </p:spPr>
      </p:pic>
      <p:pic>
        <p:nvPicPr>
          <p:cNvPr id="7" name="图片 6"/>
          <p:cNvPicPr>
            <a:picLocks noChangeAspect="1"/>
          </p:cNvPicPr>
          <p:nvPr/>
        </p:nvPicPr>
        <p:blipFill>
          <a:blip r:embed="rId3"/>
          <a:stretch>
            <a:fillRect/>
          </a:stretch>
        </p:blipFill>
        <p:spPr>
          <a:xfrm>
            <a:off x="3775710" y="3726180"/>
            <a:ext cx="1771650" cy="390525"/>
          </a:xfrm>
          <a:prstGeom prst="rect">
            <a:avLst/>
          </a:prstGeom>
        </p:spPr>
      </p:pic>
      <p:pic>
        <p:nvPicPr>
          <p:cNvPr id="8" name="图片 7"/>
          <p:cNvPicPr>
            <a:picLocks noChangeAspect="1"/>
          </p:cNvPicPr>
          <p:nvPr/>
        </p:nvPicPr>
        <p:blipFill>
          <a:blip r:embed="rId4"/>
          <a:stretch>
            <a:fillRect/>
          </a:stretch>
        </p:blipFill>
        <p:spPr>
          <a:xfrm>
            <a:off x="5937885" y="3726180"/>
            <a:ext cx="1914525" cy="352425"/>
          </a:xfrm>
          <a:prstGeom prst="rect">
            <a:avLst/>
          </a:prstGeom>
        </p:spPr>
      </p:pic>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a:xfrm>
            <a:off x="406470" y="247720"/>
            <a:ext cx="10969200" cy="705600"/>
          </a:xfrm>
        </p:spPr>
        <p:txBody>
          <a:bodyPr>
            <a:normAutofit/>
          </a:bodyPr>
          <a:p>
            <a:r>
              <a:rPr>
                <a:sym typeface="+mn-ea"/>
              </a:rPr>
              <a:t>按照加</a:t>
            </a:r>
            <a:r>
              <a:rPr lang="en-US" altLang="zh-CN">
                <a:sym typeface="+mn-ea"/>
              </a:rPr>
              <a:t>condition</a:t>
            </a:r>
            <a:r>
              <a:rPr>
                <a:sym typeface="+mn-ea"/>
              </a:rPr>
              <a:t>方法分类</a:t>
            </a:r>
            <a:endParaRPr>
              <a:sym typeface="+mn-ea"/>
            </a:endParaRPr>
          </a:p>
        </p:txBody>
      </p:sp>
      <p:sp>
        <p:nvSpPr>
          <p:cNvPr id="8" name="内容占位符 7"/>
          <p:cNvSpPr>
            <a:spLocks noGrp="1"/>
          </p:cNvSpPr>
          <p:nvPr>
            <p:ph idx="1"/>
          </p:nvPr>
        </p:nvSpPr>
        <p:spPr>
          <a:xfrm>
            <a:off x="81915" y="953135"/>
            <a:ext cx="12028170" cy="5690235"/>
          </a:xfrm>
        </p:spPr>
        <p:txBody>
          <a:bodyPr>
            <a:normAutofit/>
          </a:bodyPr>
          <a:p>
            <a:pPr marL="457200" lvl="0" indent="-457200">
              <a:buAutoNum type="arabicPeriod"/>
            </a:pPr>
            <a:r>
              <a:rPr sz="2025" b="1"/>
              <a:t>重参数化</a:t>
            </a:r>
            <a:endParaRPr sz="2025" b="1"/>
          </a:p>
          <a:p>
            <a:pPr marL="800100" lvl="1" indent="-342900">
              <a:buFont typeface="+mj-lt"/>
              <a:buAutoNum type="alphaLcParenR"/>
            </a:pPr>
            <a:r>
              <a:rPr sz="1800">
                <a:sym typeface="+mn-ea"/>
              </a:rPr>
              <a:t>让</a:t>
            </a:r>
            <a:r>
              <a:rPr lang="en-US" altLang="zh-CN" sz="1800">
                <a:sym typeface="+mn-ea"/>
              </a:rPr>
              <a:t>condition</a:t>
            </a:r>
            <a:r>
              <a:rPr sz="1800">
                <a:sym typeface="+mn-ea"/>
              </a:rPr>
              <a:t>输入变成网络层的参数</a:t>
            </a:r>
            <a:endParaRPr sz="1800"/>
          </a:p>
          <a:p>
            <a:pPr lvl="2"/>
            <a:r>
              <a:rPr sz="1800">
                <a:sym typeface="+mn-ea"/>
              </a:rPr>
              <a:t>【</a:t>
            </a:r>
            <a:r>
              <a:rPr lang="en-US" altLang="zh-CN" sz="1800">
                <a:sym typeface="+mn-ea"/>
              </a:rPr>
              <a:t>1</a:t>
            </a:r>
            <a:r>
              <a:rPr sz="1800">
                <a:sym typeface="+mn-ea"/>
              </a:rPr>
              <a:t>】（</a:t>
            </a:r>
            <a:r>
              <a:rPr lang="en-US" altLang="zh-CN" sz="1800">
                <a:sym typeface="+mn-ea"/>
              </a:rPr>
              <a:t>Blow</a:t>
            </a:r>
            <a:r>
              <a:rPr sz="1800">
                <a:sym typeface="+mn-ea"/>
              </a:rPr>
              <a:t>）</a:t>
            </a:r>
            <a:endParaRPr sz="1800"/>
          </a:p>
          <a:p>
            <a:pPr lvl="2"/>
            <a:r>
              <a:rPr sz="1800"/>
              <a:t>【</a:t>
            </a:r>
            <a:r>
              <a:rPr lang="en-US" altLang="zh-CN" sz="1800"/>
              <a:t>2</a:t>
            </a:r>
            <a:r>
              <a:rPr sz="1800"/>
              <a:t>】</a:t>
            </a:r>
            <a:r>
              <a:rPr sz="1800">
                <a:sym typeface="+mn-ea"/>
              </a:rPr>
              <a:t>（c-Glow）</a:t>
            </a:r>
            <a:endParaRPr sz="1800">
              <a:sym typeface="+mn-ea"/>
            </a:endParaRPr>
          </a:p>
          <a:p>
            <a:pPr marL="800100" lvl="1" indent="-342900">
              <a:buFont typeface="+mj-lt"/>
              <a:buAutoNum type="alphaLcParenR"/>
            </a:pPr>
            <a:r>
              <a:rPr sz="1800">
                <a:sym typeface="+mn-ea"/>
              </a:rPr>
              <a:t>潜在空间</a:t>
            </a:r>
            <a:r>
              <a:rPr lang="en-US" altLang="zh-CN" sz="1800">
                <a:sym typeface="+mn-ea"/>
              </a:rPr>
              <a:t>Z</a:t>
            </a:r>
            <a:r>
              <a:rPr sz="1800">
                <a:sym typeface="+mn-ea"/>
              </a:rPr>
              <a:t>由条件</a:t>
            </a:r>
            <a:r>
              <a:rPr lang="en-US" altLang="zh-CN" sz="1800">
                <a:sym typeface="+mn-ea"/>
              </a:rPr>
              <a:t>C</a:t>
            </a:r>
            <a:r>
              <a:rPr sz="1800">
                <a:sym typeface="+mn-ea"/>
              </a:rPr>
              <a:t>编码而来</a:t>
            </a:r>
            <a:endParaRPr sz="1800"/>
          </a:p>
          <a:p>
            <a:pPr lvl="2"/>
            <a:r>
              <a:rPr sz="1800">
                <a:sym typeface="+mn-ea"/>
              </a:rPr>
              <a:t>【</a:t>
            </a:r>
            <a:r>
              <a:rPr lang="en-US" altLang="zh-CN" sz="1800">
                <a:sym typeface="+mn-ea"/>
              </a:rPr>
              <a:t>6</a:t>
            </a:r>
            <a:r>
              <a:rPr sz="1800">
                <a:sym typeface="+mn-ea"/>
              </a:rPr>
              <a:t>】（CAGlow）以对抗方式，通过</a:t>
            </a:r>
            <a:r>
              <a:rPr lang="en-US" altLang="zh-CN" sz="1800">
                <a:sym typeface="+mn-ea"/>
              </a:rPr>
              <a:t>encoder</a:t>
            </a:r>
            <a:r>
              <a:rPr sz="1800">
                <a:sym typeface="+mn-ea"/>
              </a:rPr>
              <a:t>，学习从</a:t>
            </a:r>
            <a:r>
              <a:rPr lang="en-US" altLang="zh-CN" sz="1800">
                <a:sym typeface="+mn-ea"/>
              </a:rPr>
              <a:t>condition</a:t>
            </a:r>
            <a:r>
              <a:rPr sz="1800">
                <a:sym typeface="+mn-ea"/>
              </a:rPr>
              <a:t>到潜在空间的映射</a:t>
            </a:r>
            <a:endParaRPr sz="1800">
              <a:sym typeface="+mn-ea"/>
            </a:endParaRPr>
          </a:p>
          <a:p>
            <a:pPr marL="457200" lvl="0" indent="-457200">
              <a:buAutoNum type="arabicPeriod"/>
            </a:pPr>
            <a:r>
              <a:rPr sz="2025" b="1"/>
              <a:t>拼接（</a:t>
            </a:r>
            <a:r>
              <a:rPr lang="en-US" altLang="zh-CN" sz="2025" b="1"/>
              <a:t>concatenate</a:t>
            </a:r>
            <a:r>
              <a:rPr sz="2025" b="1"/>
              <a:t>）</a:t>
            </a:r>
            <a:endParaRPr sz="2025" b="1"/>
          </a:p>
          <a:p>
            <a:pPr lvl="1"/>
            <a:r>
              <a:rPr sz="1800"/>
              <a:t>【</a:t>
            </a:r>
            <a:r>
              <a:rPr lang="en-US" altLang="zh-CN" sz="1800"/>
              <a:t>3</a:t>
            </a:r>
            <a:r>
              <a:rPr sz="1800"/>
              <a:t>】（</a:t>
            </a:r>
            <a:r>
              <a:rPr lang="en-US" altLang="zh-CN" sz="1800"/>
              <a:t>C-Flow</a:t>
            </a:r>
            <a:r>
              <a:rPr sz="1800"/>
              <a:t>）耦合层之间连接</a:t>
            </a:r>
            <a:endParaRPr sz="1800"/>
          </a:p>
          <a:p>
            <a:pPr lvl="1"/>
            <a:r>
              <a:rPr sz="1800"/>
              <a:t>【</a:t>
            </a:r>
            <a:r>
              <a:rPr lang="en-US" altLang="zh-CN" sz="1800"/>
              <a:t>4</a:t>
            </a:r>
            <a:r>
              <a:rPr sz="1800"/>
              <a:t>】（cINN）外部条件输入和耦合层连接</a:t>
            </a:r>
            <a:endParaRPr sz="1800"/>
          </a:p>
          <a:p>
            <a:pPr marL="457200" lvl="0" indent="-457200">
              <a:buAutoNum type="arabicPeriod"/>
            </a:pPr>
            <a:r>
              <a:rPr sz="2025" b="1"/>
              <a:t>分离</a:t>
            </a:r>
            <a:endParaRPr sz="2025"/>
          </a:p>
          <a:p>
            <a:pPr lvl="1"/>
            <a:r>
              <a:rPr sz="1800"/>
              <a:t>【</a:t>
            </a:r>
            <a:r>
              <a:rPr lang="en-US" altLang="zh-CN" sz="1800"/>
              <a:t>5</a:t>
            </a:r>
            <a:r>
              <a:rPr sz="1800"/>
              <a:t>】（</a:t>
            </a:r>
            <a:r>
              <a:rPr lang="en-US" altLang="zh-CN" sz="1800"/>
              <a:t>BeautyGlow</a:t>
            </a:r>
            <a:r>
              <a:rPr sz="1800"/>
              <a:t>）潜在空间里，把条件相关的、条件无关的特征，分离出来。</a:t>
            </a:r>
            <a:endParaRPr sz="1800"/>
          </a:p>
          <a:p>
            <a:pPr lvl="0"/>
            <a:endParaRPr sz="2025">
              <a:sym typeface="+mn-ea"/>
            </a:endParaRPr>
          </a:p>
          <a:p>
            <a:pPr lvl="0"/>
            <a:endParaRPr sz="2025">
              <a:sym typeface="+mn-ea"/>
            </a:endParaRPr>
          </a:p>
        </p:txBody>
      </p:sp>
      <p:pic>
        <p:nvPicPr>
          <p:cNvPr id="9" name="图片 8"/>
          <p:cNvPicPr>
            <a:picLocks noChangeAspect="1"/>
          </p:cNvPicPr>
          <p:nvPr/>
        </p:nvPicPr>
        <p:blipFill>
          <a:blip r:embed="rId1"/>
          <a:stretch>
            <a:fillRect/>
          </a:stretch>
        </p:blipFill>
        <p:spPr>
          <a:xfrm>
            <a:off x="3312160" y="2280920"/>
            <a:ext cx="3933825" cy="438150"/>
          </a:xfrm>
          <a:prstGeom prst="rect">
            <a:avLst/>
          </a:prstGeom>
        </p:spPr>
      </p:pic>
    </p:spTree>
    <p:custDataLst>
      <p:tags r:id="rId2"/>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573475" y="1490400"/>
            <a:ext cx="10969200" cy="4759200"/>
          </a:xfrm>
        </p:spPr>
        <p:txBody>
          <a:bodyPr/>
          <a:p>
            <a:r>
              <a:rPr lang="en-US" altLang="zh-CN"/>
              <a:t>final obj to maximize</a:t>
            </a:r>
            <a:endParaRPr lang="en-US" altLang="zh-CN"/>
          </a:p>
          <a:p>
            <a:endParaRPr lang="en-US" altLang="zh-CN"/>
          </a:p>
          <a:p>
            <a:endParaRPr lang="en-US" altLang="zh-CN"/>
          </a:p>
          <a:p>
            <a:endParaRPr lang="en-US" altLang="zh-CN"/>
          </a:p>
          <a:p>
            <a:r>
              <a:rPr lang="en-US" altLang="zh-CN"/>
              <a:t>p(˜c)包含有监督的和无监督的条件信息.</a:t>
            </a:r>
            <a:endParaRPr lang="en-US" altLang="zh-CN"/>
          </a:p>
          <a:p>
            <a:r>
              <a:rPr lang="en-US" altLang="zh-CN"/>
              <a:t>这里假设它们彼此独立，并使用classifier和decoder来实现.</a:t>
            </a:r>
            <a:endParaRPr lang="en-US" altLang="zh-CN"/>
          </a:p>
          <a:p>
            <a:endParaRPr lang="en-US" altLang="zh-CN"/>
          </a:p>
        </p:txBody>
      </p:sp>
      <p:pic>
        <p:nvPicPr>
          <p:cNvPr id="5" name="图片 4"/>
          <p:cNvPicPr>
            <a:picLocks noChangeAspect="1"/>
          </p:cNvPicPr>
          <p:nvPr/>
        </p:nvPicPr>
        <p:blipFill>
          <a:blip r:embed="rId1"/>
          <a:stretch>
            <a:fillRect/>
          </a:stretch>
        </p:blipFill>
        <p:spPr>
          <a:xfrm>
            <a:off x="3780790" y="1490345"/>
            <a:ext cx="6485255" cy="1629410"/>
          </a:xfrm>
          <a:prstGeom prst="rect">
            <a:avLst/>
          </a:prstGeom>
        </p:spPr>
      </p:pic>
      <p:sp>
        <p:nvSpPr>
          <p:cNvPr id="6" name="矩形 5"/>
          <p:cNvSpPr/>
          <p:nvPr/>
        </p:nvSpPr>
        <p:spPr>
          <a:xfrm>
            <a:off x="3865880" y="1397635"/>
            <a:ext cx="4460875" cy="812165"/>
          </a:xfrm>
          <a:prstGeom prst="rect">
            <a:avLst/>
          </a:prstGeom>
          <a:noFill/>
          <a:ln w="12700" cmpd="sng">
            <a:solidFill>
              <a:srgbClr val="00B0F0"/>
            </a:solidFill>
            <a:prstDash val="solid"/>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cxnSp>
        <p:nvCxnSpPr>
          <p:cNvPr id="7" name="直接箭头连接符 6"/>
          <p:cNvCxnSpPr/>
          <p:nvPr/>
        </p:nvCxnSpPr>
        <p:spPr>
          <a:xfrm flipV="1">
            <a:off x="8021955" y="958215"/>
            <a:ext cx="160020" cy="439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821930" y="696595"/>
            <a:ext cx="1224915" cy="368300"/>
          </a:xfrm>
          <a:prstGeom prst="rect">
            <a:avLst/>
          </a:prstGeom>
          <a:noFill/>
        </p:spPr>
        <p:txBody>
          <a:bodyPr wrap="square" rtlCol="0">
            <a:spAutoFit/>
          </a:bodyPr>
          <a:p>
            <a:r>
              <a:rPr lang="en-US" altLang="zh-CN">
                <a:solidFill>
                  <a:schemeClr val="accent1"/>
                </a:solidFill>
                <a:effectLst>
                  <a:outerShdw blurRad="38100" dist="25400" dir="5400000" algn="ctr" rotWithShape="0">
                    <a:srgbClr val="6E747A">
                      <a:alpha val="43000"/>
                    </a:srgbClr>
                  </a:outerShdw>
                </a:effectLst>
              </a:rPr>
              <a:t>flow</a:t>
            </a:r>
            <a:r>
              <a:rPr lang="zh-CN" altLang="en-US">
                <a:solidFill>
                  <a:schemeClr val="accent1"/>
                </a:solidFill>
                <a:effectLst>
                  <a:outerShdw blurRad="38100" dist="25400" dir="5400000" algn="ctr" rotWithShape="0">
                    <a:srgbClr val="6E747A">
                      <a:alpha val="43000"/>
                    </a:srgbClr>
                  </a:outerShdw>
                </a:effectLst>
              </a:rPr>
              <a:t>损失</a:t>
            </a:r>
            <a:endParaRPr lang="zh-CN" altLang="en-US">
              <a:solidFill>
                <a:schemeClr val="accent1"/>
              </a:solidFill>
              <a:effectLst>
                <a:outerShdw blurRad="38100" dist="25400" dir="5400000" algn="ctr" rotWithShape="0">
                  <a:srgbClr val="6E747A">
                    <a:alpha val="43000"/>
                  </a:srgbClr>
                </a:outerShdw>
              </a:effectLst>
            </a:endParaRPr>
          </a:p>
        </p:txBody>
      </p:sp>
      <p:sp>
        <p:nvSpPr>
          <p:cNvPr id="9" name="矩形 8"/>
          <p:cNvSpPr/>
          <p:nvPr/>
        </p:nvSpPr>
        <p:spPr>
          <a:xfrm>
            <a:off x="3760470" y="2286635"/>
            <a:ext cx="6125845" cy="86550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cxnSp>
        <p:nvCxnSpPr>
          <p:cNvPr id="10" name="直接箭头连接符 9"/>
          <p:cNvCxnSpPr>
            <a:stCxn id="9" idx="3"/>
          </p:cNvCxnSpPr>
          <p:nvPr/>
        </p:nvCxnSpPr>
        <p:spPr>
          <a:xfrm flipV="1">
            <a:off x="9886315" y="2712720"/>
            <a:ext cx="825500" cy="6985"/>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0711815" y="2531745"/>
            <a:ext cx="1189990" cy="645160"/>
          </a:xfrm>
          <a:prstGeom prst="rect">
            <a:avLst/>
          </a:prstGeom>
          <a:noFill/>
        </p:spPr>
        <p:txBody>
          <a:bodyPr wrap="square" rtlCol="0">
            <a:spAutoFit/>
          </a:bodyPr>
          <a:p>
            <a:r>
              <a:rPr lang="zh-CN" altLang="en-US">
                <a:solidFill>
                  <a:srgbClr val="FF0000"/>
                </a:solidFill>
                <a:effectLst>
                  <a:outerShdw blurRad="38100" dist="25400" dir="5400000" algn="ctr" rotWithShape="0">
                    <a:srgbClr val="6E747A">
                      <a:alpha val="43000"/>
                    </a:srgbClr>
                  </a:outerShdw>
                </a:effectLst>
              </a:rPr>
              <a:t>类似</a:t>
            </a:r>
            <a:endParaRPr lang="zh-CN" altLang="en-US">
              <a:solidFill>
                <a:srgbClr val="FF0000"/>
              </a:solidFill>
              <a:effectLst>
                <a:outerShdw blurRad="38100" dist="25400" dir="5400000" algn="ctr" rotWithShape="0">
                  <a:srgbClr val="6E747A">
                    <a:alpha val="43000"/>
                  </a:srgbClr>
                </a:outerShdw>
              </a:effectLst>
            </a:endParaRPr>
          </a:p>
          <a:p>
            <a:r>
              <a:rPr lang="en-US" altLang="zh-CN">
                <a:solidFill>
                  <a:srgbClr val="FF0000"/>
                </a:solidFill>
                <a:effectLst>
                  <a:outerShdw blurRad="38100" dist="25400" dir="5400000" algn="ctr" rotWithShape="0">
                    <a:srgbClr val="6E747A">
                      <a:alpha val="43000"/>
                    </a:srgbClr>
                  </a:outerShdw>
                </a:effectLst>
              </a:rPr>
              <a:t>AC-GAN</a:t>
            </a:r>
            <a:endParaRPr lang="en-US" altLang="zh-CN">
              <a:solidFill>
                <a:srgbClr val="FF0000"/>
              </a:solidFill>
              <a:effectLst>
                <a:outerShdw blurRad="38100" dist="25400" dir="5400000" algn="ctr" rotWithShape="0">
                  <a:srgbClr val="6E747A">
                    <a:alpha val="43000"/>
                  </a:srgbClr>
                </a:outerShdw>
              </a:effectLst>
            </a:endParaRPr>
          </a:p>
        </p:txBody>
      </p:sp>
    </p:spTree>
    <p:custDataLst>
      <p:tags r:id="rId2"/>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t>实验</a:t>
            </a:r>
          </a:p>
        </p:txBody>
      </p:sp>
      <p:sp>
        <p:nvSpPr>
          <p:cNvPr id="3" name="内容占位符 2"/>
          <p:cNvSpPr>
            <a:spLocks noGrp="1"/>
          </p:cNvSpPr>
          <p:nvPr>
            <p:ph idx="1"/>
          </p:nvPr>
        </p:nvSpPr>
        <p:spPr/>
        <p:txBody>
          <a:bodyPr/>
          <a:p>
            <a:r>
              <a:rPr lang="zh-CN" altLang="en-US"/>
              <a:t>数据集</a:t>
            </a:r>
            <a:endParaRPr lang="zh-CN" altLang="en-US"/>
          </a:p>
          <a:p>
            <a:pPr lvl="1"/>
            <a:r>
              <a:rPr lang="zh-CN" altLang="en-US"/>
              <a:t>MNIST</a:t>
            </a:r>
            <a:endParaRPr lang="zh-CN" altLang="en-US"/>
          </a:p>
          <a:p>
            <a:pPr lvl="2"/>
            <a:r>
              <a:rPr lang="zh-CN" altLang="en-US"/>
              <a:t>50, 000 training ，10, 000 test</a:t>
            </a:r>
            <a:endParaRPr lang="zh-CN" altLang="en-US"/>
          </a:p>
          <a:p>
            <a:pPr lvl="2"/>
            <a:r>
              <a:rPr lang="zh-CN" altLang="en-US"/>
              <a:t>classes from number 0 to 9.</a:t>
            </a:r>
            <a:endParaRPr lang="zh-CN" altLang="en-US"/>
          </a:p>
          <a:p>
            <a:pPr lvl="1"/>
            <a:r>
              <a:rPr lang="zh-CN" altLang="en-US"/>
              <a:t>CelebA</a:t>
            </a:r>
            <a:endParaRPr lang="zh-CN" altLang="en-US"/>
          </a:p>
          <a:p>
            <a:pPr lvl="2"/>
            <a:r>
              <a:rPr lang="zh-CN" altLang="en-US"/>
              <a:t>202, 599 number of face images </a:t>
            </a:r>
            <a:endParaRPr lang="zh-CN" altLang="en-US"/>
          </a:p>
          <a:p>
            <a:pPr lvl="2"/>
            <a:r>
              <a:rPr lang="zh-CN" altLang="en-US"/>
              <a:t>10, 177 number of identities </a:t>
            </a:r>
            <a:endParaRPr lang="zh-CN" altLang="en-US"/>
          </a:p>
          <a:p>
            <a:pPr lvl="2"/>
            <a:r>
              <a:rPr lang="zh-CN" altLang="en-US"/>
              <a:t>40 binary attributes annotations per image.</a:t>
            </a:r>
            <a:endParaRPr lang="zh-CN" altLang="en-US"/>
          </a:p>
          <a:p>
            <a:pPr lvl="2"/>
            <a:r>
              <a:rPr>
                <a:sym typeface="+mn-ea"/>
              </a:rPr>
              <a:t>由于计算资源限制，CelebA👉64</a:t>
            </a:r>
            <a:r>
              <a:rPr lang="en-US" altLang="zh-CN">
                <a:sym typeface="+mn-ea"/>
              </a:rPr>
              <a:t>*64</a:t>
            </a:r>
            <a:endParaRPr lang="zh-CN" altLang="en-US"/>
          </a:p>
          <a:p>
            <a:pPr lvl="2"/>
            <a:endParaRPr lang="zh-CN" altLang="en-US"/>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42970" y="183585"/>
            <a:ext cx="10969200" cy="705600"/>
          </a:xfrm>
        </p:spPr>
        <p:txBody>
          <a:bodyPr/>
          <a:p>
            <a:r>
              <a:rPr lang="zh-CN" altLang="en-US"/>
              <a:t>Conditional images synthesis</a:t>
            </a:r>
            <a:endParaRPr lang="zh-CN" altLang="en-US"/>
          </a:p>
        </p:txBody>
      </p:sp>
      <p:sp>
        <p:nvSpPr>
          <p:cNvPr id="3" name="内容占位符 2"/>
          <p:cNvSpPr>
            <a:spLocks noGrp="1"/>
          </p:cNvSpPr>
          <p:nvPr>
            <p:ph idx="1"/>
          </p:nvPr>
        </p:nvSpPr>
        <p:spPr>
          <a:xfrm>
            <a:off x="130175" y="4769485"/>
            <a:ext cx="11889740" cy="1870710"/>
          </a:xfrm>
        </p:spPr>
        <p:txBody>
          <a:bodyPr>
            <a:normAutofit/>
          </a:bodyPr>
          <a:p>
            <a:r>
              <a:rPr lang="en-US" altLang="zh-CN"/>
              <a:t>Figure 3. Conditional image synthesis demonstration. From top to bottom: different people. From left to right: different attributes (specific attribute is annotated above the first row). </a:t>
            </a:r>
            <a:endParaRPr lang="en-US" altLang="zh-CN"/>
          </a:p>
          <a:p>
            <a:r>
              <a:rPr lang="en-US" altLang="zh-CN"/>
              <a:t>(a) Images generated by CGlow. </a:t>
            </a:r>
            <a:r>
              <a:rPr lang="en-US" altLang="zh-CN" b="1"/>
              <a:t>Identities and attributes interfere with each other heavily</a:t>
            </a:r>
            <a:r>
              <a:rPr lang="en-US" altLang="zh-CN"/>
              <a:t>;</a:t>
            </a:r>
            <a:endParaRPr lang="en-US" altLang="zh-CN"/>
          </a:p>
          <a:p>
            <a:r>
              <a:rPr lang="en-US" altLang="zh-CN"/>
              <a:t>(b) Images generated by CAGlow with better controllability</a:t>
            </a:r>
            <a:endParaRPr lang="en-US" altLang="zh-CN"/>
          </a:p>
        </p:txBody>
      </p:sp>
      <p:pic>
        <p:nvPicPr>
          <p:cNvPr id="5" name="图片 4"/>
          <p:cNvPicPr>
            <a:picLocks noChangeAspect="1"/>
          </p:cNvPicPr>
          <p:nvPr/>
        </p:nvPicPr>
        <p:blipFill>
          <a:blip r:embed="rId1"/>
          <a:stretch>
            <a:fillRect/>
          </a:stretch>
        </p:blipFill>
        <p:spPr>
          <a:xfrm>
            <a:off x="296545" y="1048385"/>
            <a:ext cx="11557000" cy="3308350"/>
          </a:xfrm>
          <a:prstGeom prst="rect">
            <a:avLst/>
          </a:prstGeom>
        </p:spPr>
      </p:pic>
      <p:pic>
        <p:nvPicPr>
          <p:cNvPr id="6" name="图片 5"/>
          <p:cNvPicPr>
            <a:picLocks noChangeAspect="1"/>
          </p:cNvPicPr>
          <p:nvPr/>
        </p:nvPicPr>
        <p:blipFill>
          <a:blip r:embed="rId2"/>
          <a:stretch>
            <a:fillRect/>
          </a:stretch>
        </p:blipFill>
        <p:spPr>
          <a:xfrm>
            <a:off x="1189990" y="4356735"/>
            <a:ext cx="9708515" cy="346075"/>
          </a:xfrm>
          <a:prstGeom prst="rect">
            <a:avLst/>
          </a:prstGeom>
        </p:spPr>
      </p:pic>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04235" y="200730"/>
            <a:ext cx="10969200" cy="705600"/>
          </a:xfrm>
        </p:spPr>
        <p:txBody>
          <a:bodyPr>
            <a:normAutofit fontScale="90000"/>
          </a:bodyPr>
          <a:p>
            <a:r>
              <a:rPr lang="zh-CN" altLang="en-US" b="0"/>
              <a:t>Image synthesis under </a:t>
            </a:r>
            <a:r>
              <a:rPr lang="zh-CN" altLang="en-US"/>
              <a:t>cumulative </a:t>
            </a:r>
            <a:r>
              <a:rPr lang="zh-CN" altLang="en-US" b="0"/>
              <a:t>conditions</a:t>
            </a:r>
            <a:endParaRPr lang="zh-CN" altLang="en-US" b="0"/>
          </a:p>
        </p:txBody>
      </p:sp>
      <p:sp>
        <p:nvSpPr>
          <p:cNvPr id="3" name="内容占位符 2"/>
          <p:cNvSpPr>
            <a:spLocks noGrp="1"/>
          </p:cNvSpPr>
          <p:nvPr>
            <p:ph idx="1"/>
          </p:nvPr>
        </p:nvSpPr>
        <p:spPr>
          <a:xfrm>
            <a:off x="608330" y="5387975"/>
            <a:ext cx="10360025" cy="1038225"/>
          </a:xfrm>
        </p:spPr>
        <p:txBody>
          <a:bodyPr/>
          <a:p>
            <a:r>
              <a:rPr lang="zh-CN" altLang="en-US"/>
              <a:t> 在常规</a:t>
            </a:r>
            <a:r>
              <a:rPr lang="en-US" altLang="zh-CN"/>
              <a:t>glow</a:t>
            </a:r>
            <a:r>
              <a:rPr lang="zh-CN" altLang="en-US"/>
              <a:t>中，添加属性“年轻”和“没有胡须”会导致属性“化妆”和“长发”的出现，并添加属性“金发”甚至导致身份</a:t>
            </a:r>
            <a:r>
              <a:rPr lang="zh-CN" altLang="en-US"/>
              <a:t>的变化。</a:t>
            </a:r>
            <a:endParaRPr lang="zh-CN" altLang="en-US"/>
          </a:p>
        </p:txBody>
      </p:sp>
      <p:pic>
        <p:nvPicPr>
          <p:cNvPr id="4" name="图片 3"/>
          <p:cNvPicPr>
            <a:picLocks noChangeAspect="1"/>
          </p:cNvPicPr>
          <p:nvPr/>
        </p:nvPicPr>
        <p:blipFill>
          <a:blip r:embed="rId1"/>
          <a:stretch>
            <a:fillRect/>
          </a:stretch>
        </p:blipFill>
        <p:spPr>
          <a:xfrm>
            <a:off x="304165" y="1069340"/>
            <a:ext cx="11520805" cy="4029075"/>
          </a:xfrm>
          <a:prstGeom prst="rect">
            <a:avLst/>
          </a:prstGeom>
        </p:spPr>
      </p:pic>
    </p:spTree>
    <p:custDataLst>
      <p:tags r:id="rId2"/>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32225" y="112465"/>
            <a:ext cx="10969200" cy="705600"/>
          </a:xfrm>
        </p:spPr>
        <p:txBody>
          <a:bodyPr/>
          <a:p>
            <a:endParaRPr lang="zh-CN" altLang="en-US"/>
          </a:p>
        </p:txBody>
      </p:sp>
      <p:sp>
        <p:nvSpPr>
          <p:cNvPr id="3" name="内容占位符 2"/>
          <p:cNvSpPr>
            <a:spLocks noGrp="1"/>
          </p:cNvSpPr>
          <p:nvPr>
            <p:ph idx="1"/>
          </p:nvPr>
        </p:nvSpPr>
        <p:spPr>
          <a:xfrm>
            <a:off x="0" y="1048385"/>
            <a:ext cx="6113145" cy="5809615"/>
          </a:xfrm>
        </p:spPr>
        <p:txBody>
          <a:bodyPr>
            <a:noAutofit/>
          </a:bodyPr>
          <a:p>
            <a:r>
              <a:rPr lang="zh-CN" altLang="en-US" sz="2000"/>
              <a:t>Category preserving test</a:t>
            </a:r>
            <a:endParaRPr lang="zh-CN" altLang="en-US" sz="2000"/>
          </a:p>
          <a:p>
            <a:pPr lvl="1"/>
            <a:r>
              <a:rPr lang="en-US" altLang="zh-CN" sz="1800"/>
              <a:t>↑</a:t>
            </a:r>
            <a:r>
              <a:rPr lang="zh-CN" altLang="en-US" sz="1800"/>
              <a:t>Frechet Inception Distance (FID)：</a:t>
            </a:r>
            <a:r>
              <a:rPr sz="1800">
                <a:sym typeface="+mn-ea"/>
              </a:rPr>
              <a:t>realism</a:t>
            </a:r>
            <a:endParaRPr lang="zh-CN" altLang="en-US" sz="1800"/>
          </a:p>
          <a:p>
            <a:pPr lvl="1"/>
            <a:r>
              <a:rPr lang="zh-CN" altLang="en-US" sz="1800"/>
              <a:t>top-1 accuracy ：diversity and discriminability</a:t>
            </a:r>
            <a:endParaRPr lang="zh-CN" altLang="en-US" sz="1800"/>
          </a:p>
          <a:p>
            <a:pPr lvl="1"/>
            <a:endParaRPr lang="zh-CN" altLang="en-US" sz="1800"/>
          </a:p>
          <a:p>
            <a:pPr lvl="0"/>
            <a:r>
              <a:rPr lang="zh-CN" altLang="en-US" sz="2000"/>
              <a:t>Attribute preserving test</a:t>
            </a:r>
            <a:endParaRPr lang="zh-CN" altLang="en-US" sz="2000"/>
          </a:p>
          <a:p>
            <a:pPr lvl="1"/>
            <a:r>
              <a:rPr lang="en-US" altLang="zh-CN" sz="1800"/>
              <a:t>↑ </a:t>
            </a:r>
            <a:r>
              <a:rPr lang="zh-CN" altLang="en-US" sz="1800"/>
              <a:t>accuracy and </a:t>
            </a:r>
            <a:r>
              <a:rPr lang="en-US" altLang="zh-CN" sz="1800"/>
              <a:t>↓</a:t>
            </a:r>
            <a:r>
              <a:rPr lang="zh-CN" altLang="en-US" sz="1800"/>
              <a:t> variance</a:t>
            </a:r>
            <a:endParaRPr lang="zh-CN" altLang="en-US" sz="1800"/>
          </a:p>
          <a:p>
            <a:pPr lvl="0"/>
            <a:endParaRPr lang="zh-CN" altLang="en-US" sz="2000"/>
          </a:p>
          <a:p>
            <a:pPr marL="0" lvl="1"/>
            <a:r>
              <a:rPr lang="zh-CN" altLang="en-US" sz="2000"/>
              <a:t>Cumulative conditions interfering test</a:t>
            </a:r>
            <a:endParaRPr lang="zh-CN" altLang="en-US" sz="2000"/>
          </a:p>
          <a:p>
            <a:pPr marL="457200" lvl="2"/>
            <a:r>
              <a:rPr sz="2000">
                <a:sym typeface="+mn-ea"/>
              </a:rPr>
              <a:t> Attribute Mean Probability (AMP) for testing the stability of the attributes.</a:t>
            </a:r>
            <a:endParaRPr lang="zh-CN" altLang="en-US" sz="2000"/>
          </a:p>
          <a:p>
            <a:pPr marL="457200" lvl="2"/>
            <a:r>
              <a:rPr sz="1800">
                <a:sym typeface="+mn-ea"/>
              </a:rPr>
              <a:t>较小的</a:t>
            </a:r>
            <a:r>
              <a:rPr lang="en-US" altLang="zh-CN" sz="1800">
                <a:sym typeface="+mn-ea"/>
              </a:rPr>
              <a:t>AMP</a:t>
            </a:r>
            <a:r>
              <a:rPr sz="1800">
                <a:sym typeface="+mn-ea"/>
              </a:rPr>
              <a:t>值，说明了不同属性之间更好的分离。</a:t>
            </a:r>
            <a:endParaRPr lang="zh-CN" altLang="en-US" sz="1800"/>
          </a:p>
          <a:p>
            <a:pPr lvl="0"/>
            <a:endParaRPr lang="zh-CN" altLang="en-US"/>
          </a:p>
        </p:txBody>
      </p:sp>
      <p:pic>
        <p:nvPicPr>
          <p:cNvPr id="4" name="图片 3"/>
          <p:cNvPicPr>
            <a:picLocks noChangeAspect="1"/>
          </p:cNvPicPr>
          <p:nvPr/>
        </p:nvPicPr>
        <p:blipFill>
          <a:blip r:embed="rId1"/>
          <a:stretch>
            <a:fillRect/>
          </a:stretch>
        </p:blipFill>
        <p:spPr>
          <a:xfrm>
            <a:off x="6396990" y="374650"/>
            <a:ext cx="5581650" cy="2057400"/>
          </a:xfrm>
          <a:prstGeom prst="rect">
            <a:avLst/>
          </a:prstGeom>
        </p:spPr>
      </p:pic>
      <p:pic>
        <p:nvPicPr>
          <p:cNvPr id="5" name="图片 4"/>
          <p:cNvPicPr>
            <a:picLocks noChangeAspect="1"/>
          </p:cNvPicPr>
          <p:nvPr/>
        </p:nvPicPr>
        <p:blipFill>
          <a:blip r:embed="rId2"/>
          <a:stretch>
            <a:fillRect/>
          </a:stretch>
        </p:blipFill>
        <p:spPr>
          <a:xfrm>
            <a:off x="4034790" y="2806065"/>
            <a:ext cx="4363720" cy="1245870"/>
          </a:xfrm>
          <a:prstGeom prst="rect">
            <a:avLst/>
          </a:prstGeom>
        </p:spPr>
      </p:pic>
      <p:pic>
        <p:nvPicPr>
          <p:cNvPr id="6" name="图片 5"/>
          <p:cNvPicPr>
            <a:picLocks noChangeAspect="1"/>
          </p:cNvPicPr>
          <p:nvPr/>
        </p:nvPicPr>
        <p:blipFill>
          <a:blip r:embed="rId3"/>
          <a:stretch>
            <a:fillRect/>
          </a:stretch>
        </p:blipFill>
        <p:spPr>
          <a:xfrm>
            <a:off x="6113780" y="4577080"/>
            <a:ext cx="5427980" cy="2103120"/>
          </a:xfrm>
          <a:prstGeom prst="rect">
            <a:avLst/>
          </a:prstGeom>
        </p:spPr>
      </p:pic>
      <p:sp>
        <p:nvSpPr>
          <p:cNvPr id="7" name="矩形 6"/>
          <p:cNvSpPr/>
          <p:nvPr/>
        </p:nvSpPr>
        <p:spPr>
          <a:xfrm>
            <a:off x="6689090" y="2649220"/>
            <a:ext cx="974725" cy="92138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8" name="矩形 7"/>
          <p:cNvSpPr/>
          <p:nvPr/>
        </p:nvSpPr>
        <p:spPr>
          <a:xfrm>
            <a:off x="10139045" y="4577080"/>
            <a:ext cx="1169670" cy="150622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9" name="矩形 8"/>
          <p:cNvSpPr/>
          <p:nvPr/>
        </p:nvSpPr>
        <p:spPr>
          <a:xfrm>
            <a:off x="10826750" y="250825"/>
            <a:ext cx="1028065" cy="102743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ustDataLst>
      <p:tags r:id="rId4"/>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ym typeface="+mn-ea"/>
              </a:rPr>
              <a:t>Interpretable Properties Exploration with Unsupervised Learning</a:t>
            </a:r>
            <a:br>
              <a:rPr lang="zh-CN" altLang="en-US"/>
            </a:br>
            <a:endParaRPr lang="zh-CN" altLang="en-US"/>
          </a:p>
        </p:txBody>
      </p:sp>
      <p:sp>
        <p:nvSpPr>
          <p:cNvPr id="3" name="内容占位符 2"/>
          <p:cNvSpPr>
            <a:spLocks noGrp="1"/>
          </p:cNvSpPr>
          <p:nvPr>
            <p:ph idx="1"/>
          </p:nvPr>
        </p:nvSpPr>
        <p:spPr/>
        <p:txBody>
          <a:bodyPr/>
          <a:p>
            <a:endParaRPr lang="zh-CN" altLang="en-US" sz="2000"/>
          </a:p>
        </p:txBody>
      </p:sp>
      <p:pic>
        <p:nvPicPr>
          <p:cNvPr id="4" name="图片 3"/>
          <p:cNvPicPr>
            <a:picLocks noChangeAspect="1"/>
          </p:cNvPicPr>
          <p:nvPr/>
        </p:nvPicPr>
        <p:blipFill>
          <a:blip r:embed="rId1"/>
          <a:stretch>
            <a:fillRect/>
          </a:stretch>
        </p:blipFill>
        <p:spPr>
          <a:xfrm>
            <a:off x="2140585" y="2152650"/>
            <a:ext cx="5762625" cy="3686175"/>
          </a:xfrm>
          <a:prstGeom prst="rect">
            <a:avLst/>
          </a:prstGeom>
        </p:spPr>
      </p:pic>
      <p:sp>
        <p:nvSpPr>
          <p:cNvPr id="5" name="动作按钮: 自定义 4">
            <a:hlinkClick r:id="rId2" action="ppaction://hlinksldjump"/>
          </p:cNvPr>
          <p:cNvSpPr/>
          <p:nvPr/>
        </p:nvSpPr>
        <p:spPr>
          <a:xfrm>
            <a:off x="8574405" y="5303520"/>
            <a:ext cx="2901950" cy="535305"/>
          </a:xfrm>
          <a:prstGeom prst="actionButtonBlank">
            <a:avLst/>
          </a:prstGeom>
        </p:spPr>
        <p:style>
          <a:lnRef idx="2">
            <a:schemeClr val="accent6"/>
          </a:lnRef>
          <a:fillRef idx="1">
            <a:schemeClr val="lt1"/>
          </a:fillRef>
          <a:effectRef idx="0">
            <a:schemeClr val="accent6"/>
          </a:effectRef>
          <a:fontRef idx="minor">
            <a:schemeClr val="dk1"/>
          </a:fontRef>
        </p:style>
        <p:txBody>
          <a:bodyPr rtlCol="0" anchor="ctr"/>
          <a:p>
            <a:pPr algn="ctr"/>
            <a:r>
              <a:rPr>
                <a:sym typeface="+mn-ea"/>
              </a:rPr>
              <a:t>Unsupervised </a:t>
            </a:r>
            <a:r>
              <a:rPr lang="en-US">
                <a:sym typeface="+mn-ea"/>
              </a:rPr>
              <a:t>condition</a:t>
            </a:r>
            <a:endParaRPr lang="en-US">
              <a:sym typeface="+mn-ea"/>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919855" y="2649220"/>
            <a:ext cx="3877310" cy="705485"/>
          </a:xfrm>
        </p:spPr>
        <p:txBody>
          <a:bodyPr/>
          <a:p>
            <a:pPr algn="ctr"/>
            <a:r>
              <a:rPr lang="en-US" altLang="zh-CN"/>
              <a:t>Thanks</a:t>
            </a:r>
            <a:endParaRPr lang="en-US" altLang="zh-CN"/>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09975" y="298520"/>
            <a:ext cx="10969200" cy="705600"/>
          </a:xfrm>
        </p:spPr>
        <p:txBody>
          <a:bodyPr/>
          <a:p>
            <a:r>
              <a:rPr lang="zh-CN" altLang="en-US"/>
              <a:t>附录</a:t>
            </a:r>
            <a:r>
              <a:rPr lang="en-US" altLang="zh-CN"/>
              <a:t>A</a:t>
            </a:r>
            <a:endParaRPr lang="en-US" altLang="zh-CN"/>
          </a:p>
        </p:txBody>
      </p:sp>
      <p:sp>
        <p:nvSpPr>
          <p:cNvPr id="3" name="内容占位符 2"/>
          <p:cNvSpPr>
            <a:spLocks noGrp="1"/>
          </p:cNvSpPr>
          <p:nvPr>
            <p:ph idx="1"/>
          </p:nvPr>
        </p:nvSpPr>
        <p:spPr>
          <a:xfrm>
            <a:off x="382975" y="1049710"/>
            <a:ext cx="10969200" cy="4759200"/>
          </a:xfrm>
        </p:spPr>
        <p:txBody>
          <a:bodyPr/>
          <a:p>
            <a:r>
              <a:rPr lang="zh-CN" altLang="en-US"/>
              <a:t>Blow是做语音转换，所以也用到了condition思想。</a:t>
            </a:r>
            <a:endParaRPr lang="zh-CN" altLang="en-US"/>
          </a:p>
          <a:p>
            <a:r>
              <a:rPr lang="zh-CN" altLang="en-US"/>
              <a:t>做法是，把说话人的身份speaker的embedding  Ey，送进适配器网络g，从而产生下一层网络的参数（权重、偏置）。</a:t>
            </a:r>
            <a:endParaRPr lang="zh-CN" altLang="en-US"/>
          </a:p>
        </p:txBody>
      </p:sp>
      <p:pic>
        <p:nvPicPr>
          <p:cNvPr id="12" name="图片 2"/>
          <p:cNvPicPr>
            <a:picLocks noChangeAspect="1"/>
          </p:cNvPicPr>
          <p:nvPr/>
        </p:nvPicPr>
        <p:blipFill>
          <a:blip r:embed="rId1"/>
          <a:stretch>
            <a:fillRect/>
          </a:stretch>
        </p:blipFill>
        <p:spPr>
          <a:xfrm>
            <a:off x="5294630" y="2205355"/>
            <a:ext cx="4254500" cy="3603625"/>
          </a:xfrm>
          <a:prstGeom prst="rect">
            <a:avLst/>
          </a:prstGeom>
          <a:noFill/>
          <a:ln>
            <a:noFill/>
          </a:ln>
        </p:spPr>
      </p:pic>
      <p:sp>
        <p:nvSpPr>
          <p:cNvPr id="5" name="动作按钮: 自定义 4">
            <a:hlinkClick r:id="rId2" action="ppaction://hlinksldjump"/>
          </p:cNvPr>
          <p:cNvSpPr/>
          <p:nvPr/>
        </p:nvSpPr>
        <p:spPr>
          <a:xfrm>
            <a:off x="1952625" y="5928360"/>
            <a:ext cx="1200150" cy="408305"/>
          </a:xfrm>
          <a:prstGeom prst="actionButtonBlank">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sym typeface="+mn-ea"/>
              </a:rPr>
              <a:t>返回</a:t>
            </a:r>
            <a:endParaRPr lang="zh-CN" altLang="en-US">
              <a:sym typeface="+mn-ea"/>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附录</a:t>
            </a:r>
            <a:r>
              <a:rPr lang="en-US" altLang="zh-CN"/>
              <a:t>B</a:t>
            </a:r>
            <a:endParaRPr lang="en-US" altLang="zh-CN"/>
          </a:p>
        </p:txBody>
      </p:sp>
      <p:sp>
        <p:nvSpPr>
          <p:cNvPr id="3" name="内容占位符 2"/>
          <p:cNvSpPr>
            <a:spLocks noGrp="1"/>
          </p:cNvSpPr>
          <p:nvPr>
            <p:ph idx="1"/>
          </p:nvPr>
        </p:nvSpPr>
        <p:spPr/>
        <p:txBody>
          <a:bodyPr/>
          <a:p>
            <a:r>
              <a:rPr lang="zh-CN" altLang="en-US"/>
              <a:t>与</a:t>
            </a:r>
            <a:r>
              <a:rPr lang="en-US" altLang="zh-CN"/>
              <a:t>flow</a:t>
            </a:r>
            <a:r>
              <a:t>有关的前置</a:t>
            </a:r>
            <a:r>
              <a:t>基础知识</a:t>
            </a:r>
          </a:p>
          <a:p>
            <a:r>
              <a:t>请移步👉</a:t>
            </a:r>
            <a:r>
              <a:rPr lang="en-US" altLang="zh-CN"/>
              <a:t>“01-NICE_realNVP_Glow_2020-05-03.pptx”</a:t>
            </a:r>
            <a:endParaRPr lang="en-US" altLang="zh-CN"/>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参考文献</a:t>
            </a:r>
            <a:endParaRPr lang="zh-CN" altLang="en-US"/>
          </a:p>
        </p:txBody>
      </p:sp>
      <p:sp>
        <p:nvSpPr>
          <p:cNvPr id="3" name="内容占位符 2"/>
          <p:cNvSpPr>
            <a:spLocks noGrp="1"/>
          </p:cNvSpPr>
          <p:nvPr>
            <p:ph idx="1"/>
          </p:nvPr>
        </p:nvSpPr>
        <p:spPr>
          <a:xfrm>
            <a:off x="351155" y="1313815"/>
            <a:ext cx="11708765" cy="4759325"/>
          </a:xfrm>
        </p:spPr>
        <p:txBody>
          <a:bodyPr>
            <a:normAutofit lnSpcReduction="10000"/>
          </a:bodyPr>
          <a:p>
            <a:r>
              <a:rPr>
                <a:sym typeface="+mn-ea"/>
              </a:rPr>
              <a:t>【</a:t>
            </a:r>
            <a:r>
              <a:rPr lang="en-US" altLang="zh-CN">
                <a:sym typeface="+mn-ea"/>
              </a:rPr>
              <a:t>1</a:t>
            </a:r>
            <a:r>
              <a:rPr>
                <a:sym typeface="+mn-ea"/>
              </a:rPr>
              <a:t>】NeurIPS 2019，Blow: a single-scale hyperconditioned flow for non-parallel raw-audio voice conversion</a:t>
            </a:r>
            <a:endParaRPr>
              <a:sym typeface="+mn-ea"/>
            </a:endParaRPr>
          </a:p>
          <a:p>
            <a:r>
              <a:rPr>
                <a:sym typeface="+mn-ea"/>
              </a:rPr>
              <a:t>【</a:t>
            </a:r>
            <a:r>
              <a:rPr lang="en-US" altLang="zh-CN">
                <a:sym typeface="+mn-ea"/>
              </a:rPr>
              <a:t>2</a:t>
            </a:r>
            <a:r>
              <a:rPr>
                <a:sym typeface="+mn-ea"/>
              </a:rPr>
              <a:t>】</a:t>
            </a:r>
            <a:r>
              <a:rPr lang="en-US" altLang="zh-CN">
                <a:sym typeface="+mn-ea"/>
              </a:rPr>
              <a:t>AAAI 2020</a:t>
            </a:r>
            <a:r>
              <a:rPr>
                <a:sym typeface="+mn-ea"/>
              </a:rPr>
              <a:t>，Structured Output Learning with Conditional Generative Flows（</a:t>
            </a:r>
            <a:r>
              <a:rPr>
                <a:sym typeface="+mn-ea"/>
              </a:rPr>
              <a:t>c-Glow</a:t>
            </a:r>
            <a:r>
              <a:rPr>
                <a:sym typeface="+mn-ea"/>
              </a:rPr>
              <a:t>）</a:t>
            </a:r>
            <a:endParaRPr lang="zh-CN" altLang="en-US"/>
          </a:p>
          <a:p>
            <a:r>
              <a:rPr>
                <a:sym typeface="+mn-ea"/>
              </a:rPr>
              <a:t>【</a:t>
            </a:r>
            <a:r>
              <a:rPr lang="en-US" altLang="zh-CN">
                <a:sym typeface="+mn-ea"/>
              </a:rPr>
              <a:t>3</a:t>
            </a:r>
            <a:r>
              <a:rPr>
                <a:sym typeface="+mn-ea"/>
              </a:rPr>
              <a:t>】</a:t>
            </a:r>
            <a:r>
              <a:rPr lang="en-US" altLang="zh-CN">
                <a:sym typeface="+mn-ea"/>
              </a:rPr>
              <a:t>CVPR 2020</a:t>
            </a:r>
            <a:r>
              <a:rPr>
                <a:sym typeface="+mn-ea"/>
              </a:rPr>
              <a:t>，C-Flow：Conditional Generative Flow Models for Images and 3D Point Clouds</a:t>
            </a:r>
            <a:endParaRPr lang="zh-CN" altLang="en-US"/>
          </a:p>
          <a:p>
            <a:r>
              <a:rPr>
                <a:sym typeface="+mn-ea"/>
              </a:rPr>
              <a:t>【</a:t>
            </a:r>
            <a:r>
              <a:rPr lang="en-US" altLang="zh-CN">
                <a:sym typeface="+mn-ea"/>
              </a:rPr>
              <a:t>4</a:t>
            </a:r>
            <a:r>
              <a:rPr>
                <a:sym typeface="+mn-ea"/>
              </a:rPr>
              <a:t>】出处未知，Guided image generation with conditional invertible neural networks（</a:t>
            </a:r>
            <a:r>
              <a:rPr lang="en-US" altLang="zh-CN">
                <a:sym typeface="+mn-ea"/>
              </a:rPr>
              <a:t>cINN</a:t>
            </a:r>
            <a:r>
              <a:rPr>
                <a:sym typeface="+mn-ea"/>
              </a:rPr>
              <a:t>）</a:t>
            </a:r>
            <a:endParaRPr lang="zh-CN" altLang="en-US"/>
          </a:p>
          <a:p>
            <a:r>
              <a:rPr>
                <a:sym typeface="+mn-ea"/>
              </a:rPr>
              <a:t>【</a:t>
            </a:r>
            <a:r>
              <a:rPr lang="en-US" altLang="zh-CN">
                <a:sym typeface="+mn-ea"/>
              </a:rPr>
              <a:t>5</a:t>
            </a:r>
            <a:r>
              <a:rPr>
                <a:sym typeface="+mn-ea"/>
              </a:rPr>
              <a:t>】</a:t>
            </a:r>
            <a:r>
              <a:rPr lang="en-US" altLang="zh-CN">
                <a:sym typeface="+mn-ea"/>
              </a:rPr>
              <a:t>CVPR 2019</a:t>
            </a:r>
            <a:r>
              <a:rPr>
                <a:sym typeface="+mn-ea"/>
              </a:rPr>
              <a:t>，</a:t>
            </a:r>
            <a:r>
              <a:rPr lang="en-US" altLang="zh-CN">
                <a:sym typeface="+mn-ea"/>
              </a:rPr>
              <a:t>BeautyGlow:  On-Demand Makeup Transfer Framework  with Reversible Generative Network</a:t>
            </a:r>
            <a:endParaRPr lang="en-US" altLang="zh-CN">
              <a:sym typeface="+mn-ea"/>
            </a:endParaRPr>
          </a:p>
          <a:p>
            <a:r>
              <a:rPr>
                <a:sym typeface="+mn-ea"/>
              </a:rPr>
              <a:t>【</a:t>
            </a:r>
            <a:r>
              <a:rPr lang="en-US" altLang="zh-CN">
                <a:sym typeface="+mn-ea"/>
              </a:rPr>
              <a:t>6</a:t>
            </a:r>
            <a:r>
              <a:rPr>
                <a:sym typeface="+mn-ea"/>
              </a:rPr>
              <a:t>】</a:t>
            </a:r>
            <a:r>
              <a:rPr lang="en-US" altLang="zh-CN">
                <a:sym typeface="+mn-ea"/>
              </a:rPr>
              <a:t>CVPR 2019</a:t>
            </a:r>
            <a:r>
              <a:rPr>
                <a:sym typeface="+mn-ea"/>
              </a:rPr>
              <a:t>，Conditional Adversarial Generative Flow for Controllable Image Synthesis</a:t>
            </a:r>
            <a:endParaRPr>
              <a:sym typeface="+mn-ea"/>
            </a:endParaRPr>
          </a:p>
          <a:p>
            <a:endParaRPr lang="zh-CN" altLang="en-US">
              <a:sym typeface="+mn-ea"/>
            </a:endParaRPr>
          </a:p>
          <a:p>
            <a:endParaRPr lang="zh-CN" alt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11575" y="1977460"/>
            <a:ext cx="10969200" cy="705600"/>
          </a:xfrm>
        </p:spPr>
        <p:txBody>
          <a:bodyPr>
            <a:normAutofit fontScale="90000"/>
          </a:bodyPr>
          <a:p>
            <a:pPr algn="ctr"/>
            <a:r>
              <a:rPr>
                <a:sym typeface="+mn-ea"/>
              </a:rPr>
              <a:t>Structured Output Learning with Conditional Generative Flows（</a:t>
            </a:r>
            <a:r>
              <a:rPr>
                <a:sym typeface="+mn-ea"/>
              </a:rPr>
              <a:t>c-Glow</a:t>
            </a:r>
            <a:r>
              <a:rPr>
                <a:sym typeface="+mn-ea"/>
              </a:rPr>
              <a:t>）</a:t>
            </a:r>
            <a:endParaRPr lang="zh-CN" altLang="en-US"/>
          </a:p>
        </p:txBody>
      </p:sp>
      <p:sp>
        <p:nvSpPr>
          <p:cNvPr id="3" name="内容占位符 2"/>
          <p:cNvSpPr>
            <a:spLocks noGrp="1"/>
          </p:cNvSpPr>
          <p:nvPr>
            <p:ph idx="1"/>
          </p:nvPr>
        </p:nvSpPr>
        <p:spPr>
          <a:xfrm>
            <a:off x="2791460" y="3144520"/>
            <a:ext cx="6327140" cy="568325"/>
          </a:xfrm>
        </p:spPr>
        <p:txBody>
          <a:bodyPr/>
          <a:p>
            <a:r>
              <a:rPr lang="en-US" altLang="zh-CN">
                <a:sym typeface="+mn-ea"/>
              </a:rPr>
              <a:t>AAAI 2020</a:t>
            </a:r>
            <a:r>
              <a:rPr>
                <a:sym typeface="+mn-ea"/>
              </a:rPr>
              <a:t>，</a:t>
            </a:r>
            <a:endParaRPr lang="zh-CN" altLang="en-US"/>
          </a:p>
        </p:txBody>
      </p:sp>
      <p:pic>
        <p:nvPicPr>
          <p:cNvPr id="4" name="图片 3"/>
          <p:cNvPicPr>
            <a:picLocks noChangeAspect="1"/>
          </p:cNvPicPr>
          <p:nvPr/>
        </p:nvPicPr>
        <p:blipFill>
          <a:blip r:embed="rId1"/>
          <a:stretch>
            <a:fillRect/>
          </a:stretch>
        </p:blipFill>
        <p:spPr>
          <a:xfrm>
            <a:off x="2300605" y="3870325"/>
            <a:ext cx="6715125" cy="895350"/>
          </a:xfrm>
          <a:prstGeom prst="rect">
            <a:avLst/>
          </a:prstGeom>
        </p:spPr>
      </p:pic>
      <p:sp>
        <p:nvSpPr>
          <p:cNvPr id="5" name="动作按钮: 自定义 4">
            <a:hlinkClick r:id="rId2" action="ppaction://hlinksldjump"/>
          </p:cNvPr>
          <p:cNvSpPr/>
          <p:nvPr/>
        </p:nvSpPr>
        <p:spPr>
          <a:xfrm>
            <a:off x="1952625" y="5928360"/>
            <a:ext cx="1200150" cy="408305"/>
          </a:xfrm>
          <a:prstGeom prst="actionButtonBlank">
            <a:avLst/>
          </a:prstGeom>
        </p:spPr>
        <p:style>
          <a:lnRef idx="2">
            <a:schemeClr val="accent6"/>
          </a:lnRef>
          <a:fillRef idx="1">
            <a:schemeClr val="lt1"/>
          </a:fillRef>
          <a:effectRef idx="0">
            <a:schemeClr val="accent6"/>
          </a:effectRef>
          <a:fontRef idx="minor">
            <a:schemeClr val="dk1"/>
          </a:fontRef>
        </p:style>
        <p:txBody>
          <a:bodyPr rtlCol="0" anchor="ctr"/>
          <a:p>
            <a:pPr algn="ctr"/>
            <a:r>
              <a:rPr lang="zh-CN" altLang="en-US">
                <a:sym typeface="+mn-ea"/>
              </a:rPr>
              <a:t>回顾</a:t>
            </a:r>
            <a:r>
              <a:rPr lang="en-US" altLang="zh-CN">
                <a:sym typeface="+mn-ea"/>
              </a:rPr>
              <a:t>Blow</a:t>
            </a:r>
            <a:endParaRPr lang="zh-CN" altLang="en-US"/>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c-Glow</a:t>
            </a:r>
            <a:endParaRPr lang="en-US" altLang="zh-CN"/>
          </a:p>
        </p:txBody>
      </p:sp>
      <p:sp>
        <p:nvSpPr>
          <p:cNvPr id="3" name="内容占位符 2"/>
          <p:cNvSpPr>
            <a:spLocks noGrp="1"/>
          </p:cNvSpPr>
          <p:nvPr>
            <p:ph idx="1"/>
          </p:nvPr>
        </p:nvSpPr>
        <p:spPr/>
        <p:txBody>
          <a:bodyPr/>
          <a:p>
            <a:r>
              <a:rPr lang="zh-CN" altLang="en-US"/>
              <a:t>解决什么问题：</a:t>
            </a:r>
            <a:endParaRPr lang="zh-CN" altLang="en-US"/>
          </a:p>
          <a:p>
            <a:pPr lvl="1"/>
            <a:r>
              <a:rPr lang="zh-CN" altLang="en-US"/>
              <a:t>结构化预测：比如图像分割/序列标记。</a:t>
            </a:r>
            <a:endParaRPr lang="zh-CN" altLang="en-US"/>
          </a:p>
          <a:p>
            <a:pPr lvl="1"/>
            <a:r>
              <a:rPr lang="zh-CN" altLang="en-US"/>
              <a:t>即学习p（y | x）。（传统方法计算困难/不准确）</a:t>
            </a:r>
            <a:endParaRPr lang="zh-CN" altLang="en-US"/>
          </a:p>
          <a:p>
            <a:r>
              <a:rPr lang="zh-CN" altLang="en-US"/>
              <a:t>方法是什么：</a:t>
            </a:r>
            <a:endParaRPr lang="zh-CN" altLang="en-US"/>
          </a:p>
          <a:p>
            <a:pPr lvl="1"/>
            <a:r>
              <a:rPr lang="zh-CN" altLang="en-US"/>
              <a:t>用flow来完成结构化预测任务。其中，img是条件。</a:t>
            </a:r>
            <a:endParaRPr lang="zh-CN" altLang="en-US"/>
          </a:p>
        </p:txBody>
      </p:sp>
      <p:pic>
        <p:nvPicPr>
          <p:cNvPr id="10" name="图片 1"/>
          <p:cNvPicPr>
            <a:picLocks noChangeAspect="1"/>
          </p:cNvPicPr>
          <p:nvPr/>
        </p:nvPicPr>
        <p:blipFill>
          <a:blip r:embed="rId1"/>
          <a:stretch>
            <a:fillRect/>
          </a:stretch>
        </p:blipFill>
        <p:spPr>
          <a:xfrm>
            <a:off x="7783195" y="1490345"/>
            <a:ext cx="2240915" cy="3597275"/>
          </a:xfrm>
          <a:prstGeom prst="rect">
            <a:avLst/>
          </a:prstGeom>
          <a:noFill/>
          <a:ln>
            <a:noFill/>
          </a:ln>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c-Glow architecture</a:t>
            </a:r>
            <a:endParaRPr lang="en-US" altLang="zh-CN">
              <a:sym typeface="+mn-ea"/>
            </a:endParaRPr>
          </a:p>
        </p:txBody>
      </p:sp>
      <p:sp>
        <p:nvSpPr>
          <p:cNvPr id="3" name="内容占位符 2"/>
          <p:cNvSpPr>
            <a:spLocks noGrp="1"/>
          </p:cNvSpPr>
          <p:nvPr>
            <p:ph idx="1"/>
          </p:nvPr>
        </p:nvSpPr>
        <p:spPr>
          <a:xfrm>
            <a:off x="608330" y="1313815"/>
            <a:ext cx="4175125" cy="3117215"/>
          </a:xfrm>
        </p:spPr>
        <p:txBody>
          <a:bodyPr/>
          <a:p>
            <a:r>
              <a:rPr lang="zh-CN" altLang="en-US"/>
              <a:t>具体地，</a:t>
            </a:r>
            <a:endParaRPr lang="zh-CN" altLang="en-US"/>
          </a:p>
          <a:p>
            <a:r>
              <a:rPr lang="zh-CN" altLang="en-US"/>
              <a:t>利用重参数化（让条件输入，经过网络以后，成为网络下一层的参数。图右）来逼近条件概率。</a:t>
            </a:r>
            <a:endParaRPr lang="zh-CN" altLang="en-US"/>
          </a:p>
          <a:p>
            <a:r>
              <a:rPr lang="zh-CN" altLang="en-US"/>
              <a:t>从而优化目标（式1）。</a:t>
            </a:r>
            <a:endParaRPr lang="zh-CN" altLang="en-US"/>
          </a:p>
        </p:txBody>
      </p:sp>
      <p:pic>
        <p:nvPicPr>
          <p:cNvPr id="4" name="图片 3"/>
          <p:cNvPicPr>
            <a:picLocks noChangeAspect="1"/>
          </p:cNvPicPr>
          <p:nvPr/>
        </p:nvPicPr>
        <p:blipFill>
          <a:blip r:embed="rId1"/>
          <a:srcRect b="15051"/>
          <a:stretch>
            <a:fillRect/>
          </a:stretch>
        </p:blipFill>
        <p:spPr>
          <a:xfrm>
            <a:off x="5537200" y="1748790"/>
            <a:ext cx="6511290" cy="4591050"/>
          </a:xfrm>
          <a:prstGeom prst="rect">
            <a:avLst/>
          </a:prstGeom>
        </p:spPr>
      </p:pic>
      <p:pic>
        <p:nvPicPr>
          <p:cNvPr id="5" name="图片 4"/>
          <p:cNvPicPr>
            <a:picLocks noChangeAspect="1"/>
          </p:cNvPicPr>
          <p:nvPr/>
        </p:nvPicPr>
        <p:blipFill>
          <a:blip r:embed="rId2"/>
          <a:stretch>
            <a:fillRect/>
          </a:stretch>
        </p:blipFill>
        <p:spPr>
          <a:xfrm>
            <a:off x="5537200" y="1313815"/>
            <a:ext cx="3904615" cy="434975"/>
          </a:xfrm>
          <a:prstGeom prst="rect">
            <a:avLst/>
          </a:prstGeom>
        </p:spPr>
      </p:pic>
      <p:pic>
        <p:nvPicPr>
          <p:cNvPr id="7" name="图片 2"/>
          <p:cNvPicPr>
            <a:picLocks noChangeAspect="1"/>
          </p:cNvPicPr>
          <p:nvPr/>
        </p:nvPicPr>
        <p:blipFill>
          <a:blip r:embed="rId3"/>
          <a:srcRect b="37298"/>
          <a:stretch>
            <a:fillRect/>
          </a:stretch>
        </p:blipFill>
        <p:spPr>
          <a:xfrm>
            <a:off x="0" y="5563870"/>
            <a:ext cx="7020560" cy="949325"/>
          </a:xfrm>
          <a:prstGeom prst="rect">
            <a:avLst/>
          </a:prstGeom>
          <a:noFill/>
          <a:ln>
            <a:noFill/>
          </a:ln>
        </p:spPr>
      </p:pic>
      <p:cxnSp>
        <p:nvCxnSpPr>
          <p:cNvPr id="6" name="直接箭头连接符 5"/>
          <p:cNvCxnSpPr/>
          <p:nvPr/>
        </p:nvCxnSpPr>
        <p:spPr>
          <a:xfrm flipH="1">
            <a:off x="2687955" y="3522980"/>
            <a:ext cx="15875" cy="1578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learning &amp; inference</a:t>
            </a:r>
            <a:endParaRPr lang="en-US" altLang="zh-CN"/>
          </a:p>
        </p:txBody>
      </p:sp>
      <p:sp>
        <p:nvSpPr>
          <p:cNvPr id="3" name="内容占位符 2"/>
          <p:cNvSpPr>
            <a:spLocks noGrp="1"/>
          </p:cNvSpPr>
          <p:nvPr>
            <p:ph idx="1"/>
          </p:nvPr>
        </p:nvSpPr>
        <p:spPr/>
        <p:txBody>
          <a:bodyPr/>
          <a:p>
            <a:r>
              <a:rPr lang="zh-CN" altLang="en-US"/>
              <a:t>符号说明：假设隐变量Z服从简单先验分布，X是条件（condition，比如一个图像），Y是预测输出（conditional samples，可以是类别标量，也可以是像素级张量。本文属于后者）。</a:t>
            </a:r>
            <a:endParaRPr lang="zh-CN" altLang="en-US"/>
          </a:p>
          <a:p>
            <a:r>
              <a:rPr lang="zh-CN" altLang="en-US"/>
              <a:t>训练阶段，网络输入成对的X和Y，得到Z。把条件X送进CN，把CN（X）作为下一层网络的参数。训练目标是最大化式（1）的条件概率。</a:t>
            </a:r>
            <a:endParaRPr lang="zh-CN" altLang="en-US"/>
          </a:p>
          <a:p>
            <a:r>
              <a:rPr lang="zh-CN" altLang="en-US"/>
              <a:t>预测阶段，输入Z和X，输出Y。使得后验概率最大的Y就是预测输出y*。流程如下。</a:t>
            </a:r>
            <a:endParaRPr lang="zh-CN" altLang="en-US"/>
          </a:p>
        </p:txBody>
      </p:sp>
      <p:pic>
        <p:nvPicPr>
          <p:cNvPr id="100" name="图片 99"/>
          <p:cNvPicPr/>
          <p:nvPr/>
        </p:nvPicPr>
        <p:blipFill>
          <a:blip r:embed="rId1"/>
          <a:stretch>
            <a:fillRect/>
          </a:stretch>
        </p:blipFill>
        <p:spPr>
          <a:xfrm>
            <a:off x="1474470" y="3865245"/>
            <a:ext cx="3502025" cy="552450"/>
          </a:xfrm>
          <a:prstGeom prst="rect">
            <a:avLst/>
          </a:prstGeom>
          <a:noFill/>
          <a:ln w="9525">
            <a:noFill/>
          </a:ln>
        </p:spPr>
      </p:pic>
      <p:pic>
        <p:nvPicPr>
          <p:cNvPr id="4" name="图片 3"/>
          <p:cNvPicPr/>
          <p:nvPr/>
        </p:nvPicPr>
        <p:blipFill>
          <a:blip r:embed="rId2"/>
          <a:stretch>
            <a:fillRect/>
          </a:stretch>
        </p:blipFill>
        <p:spPr>
          <a:xfrm>
            <a:off x="2247900" y="4417695"/>
            <a:ext cx="1617980" cy="495300"/>
          </a:xfrm>
          <a:prstGeom prst="rect">
            <a:avLst/>
          </a:prstGeom>
          <a:noFill/>
          <a:ln w="9525">
            <a:noFill/>
          </a:ln>
        </p:spPr>
      </p:pic>
      <p:pic>
        <p:nvPicPr>
          <p:cNvPr id="5" name="图片 4"/>
          <p:cNvPicPr/>
          <p:nvPr/>
        </p:nvPicPr>
        <p:blipFill>
          <a:blip r:embed="rId3"/>
          <a:stretch>
            <a:fillRect/>
          </a:stretch>
        </p:blipFill>
        <p:spPr>
          <a:xfrm>
            <a:off x="1529080" y="4912995"/>
            <a:ext cx="3448050" cy="704850"/>
          </a:xfrm>
          <a:prstGeom prst="rect">
            <a:avLst/>
          </a:prstGeom>
          <a:noFill/>
          <a:ln w="9525">
            <a:no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400" y="273120"/>
            <a:ext cx="10969200" cy="705600"/>
          </a:xfrm>
        </p:spPr>
        <p:txBody>
          <a:bodyPr/>
          <a:p>
            <a:r>
              <a:rPr lang="en-US" altLang="zh-CN"/>
              <a:t>E</a:t>
            </a:r>
            <a:r>
              <a:rPr lang="en-US" altLang="zh-CN"/>
              <a:t>xperiment</a:t>
            </a:r>
            <a:r>
              <a:t>：Binary Segmentation</a:t>
            </a:r>
          </a:p>
        </p:txBody>
      </p:sp>
      <p:sp>
        <p:nvSpPr>
          <p:cNvPr id="3" name="内容占位符 2"/>
          <p:cNvSpPr>
            <a:spLocks noGrp="1"/>
          </p:cNvSpPr>
          <p:nvPr>
            <p:ph idx="1"/>
          </p:nvPr>
        </p:nvSpPr>
        <p:spPr>
          <a:xfrm>
            <a:off x="242570" y="1049020"/>
            <a:ext cx="11334750" cy="4759325"/>
          </a:xfrm>
        </p:spPr>
        <p:txBody>
          <a:bodyPr/>
          <a:p>
            <a:r>
              <a:rPr>
                <a:ea typeface="宋体" panose="02010600030101010101" pitchFamily="2" charset="-122"/>
                <a:cs typeface="Times New Roman" panose="02020603050405020304" charset="0"/>
                <a:sym typeface="+mn-ea"/>
              </a:rPr>
              <a:t>典型实验举例：输入马的图像，输出马的轮廓。</a:t>
            </a:r>
            <a:endParaRPr>
              <a:ea typeface="宋体" panose="02010600030101010101" pitchFamily="2" charset="-122"/>
              <a:cs typeface="Times New Roman" panose="02020603050405020304" charset="0"/>
              <a:sym typeface="+mn-ea"/>
            </a:endParaRPr>
          </a:p>
          <a:p>
            <a:r>
              <a:rPr lang="zh-CN" altLang="en-US"/>
              <a:t>数据集：</a:t>
            </a:r>
            <a:endParaRPr lang="zh-CN" altLang="en-US"/>
          </a:p>
          <a:p>
            <a:pPr lvl="1"/>
            <a:r>
              <a:rPr lang="zh-CN" altLang="en-US"/>
              <a:t>Weizmann Horse Image Database (Borenstein and Ullman 2002),</a:t>
            </a:r>
            <a:endParaRPr lang="zh-CN" altLang="en-US"/>
          </a:p>
          <a:p>
            <a:pPr lvl="1"/>
            <a:r>
              <a:rPr lang="en-US" altLang="zh-CN"/>
              <a:t>paired data</a:t>
            </a:r>
            <a:r>
              <a:t>：</a:t>
            </a:r>
            <a:r>
              <a:rPr lang="en-US" altLang="zh-CN"/>
              <a:t>328 images + segmentation masks(indicate whether pixels are part of horses)</a:t>
            </a:r>
            <a:endParaRPr lang="en-US" altLang="zh-CN"/>
          </a:p>
        </p:txBody>
      </p:sp>
      <p:sp>
        <p:nvSpPr>
          <p:cNvPr id="107" name="文本框 106"/>
          <p:cNvSpPr txBox="1"/>
          <p:nvPr/>
        </p:nvSpPr>
        <p:spPr>
          <a:xfrm>
            <a:off x="3556000" y="6674485"/>
            <a:ext cx="5080000" cy="414020"/>
          </a:xfrm>
          <a:prstGeom prst="rect">
            <a:avLst/>
          </a:prstGeom>
          <a:noFill/>
          <a:ln w="9525">
            <a:noFill/>
          </a:ln>
        </p:spPr>
        <p:txBody>
          <a:bodyPr>
            <a:spAutoFit/>
          </a:bodyPr>
          <a:p>
            <a:pPr indent="266700" algn="ctr"/>
            <a:r>
              <a:rPr lang="en-US" sz="1050" b="0">
                <a:ea typeface="宋体" panose="02010600030101010101" pitchFamily="2" charset="-122"/>
              </a:rPr>
              <a:t> </a:t>
            </a:r>
            <a:endParaRPr lang="zh-CN" altLang="en-US"/>
          </a:p>
        </p:txBody>
      </p:sp>
      <p:pic>
        <p:nvPicPr>
          <p:cNvPr id="9" name="图片 1"/>
          <p:cNvPicPr>
            <a:picLocks noChangeAspect="1"/>
          </p:cNvPicPr>
          <p:nvPr/>
        </p:nvPicPr>
        <p:blipFill>
          <a:blip r:embed="rId1"/>
          <a:stretch>
            <a:fillRect/>
          </a:stretch>
        </p:blipFill>
        <p:spPr>
          <a:xfrm>
            <a:off x="2154555" y="3044825"/>
            <a:ext cx="2287270" cy="3671570"/>
          </a:xfrm>
          <a:prstGeom prst="rect">
            <a:avLst/>
          </a:prstGeom>
          <a:noFill/>
          <a:ln>
            <a:noFill/>
          </a:ln>
        </p:spPr>
      </p:pic>
      <p:pic>
        <p:nvPicPr>
          <p:cNvPr id="8" name="图片 5"/>
          <p:cNvPicPr>
            <a:picLocks noChangeAspect="1"/>
          </p:cNvPicPr>
          <p:nvPr/>
        </p:nvPicPr>
        <p:blipFill>
          <a:blip r:embed="rId2"/>
          <a:srcRect r="50789"/>
          <a:stretch>
            <a:fillRect/>
          </a:stretch>
        </p:blipFill>
        <p:spPr>
          <a:xfrm>
            <a:off x="5184140" y="3720465"/>
            <a:ext cx="3970020" cy="2529205"/>
          </a:xfrm>
          <a:prstGeom prst="rect">
            <a:avLst/>
          </a:prstGeom>
          <a:noFill/>
          <a:ln>
            <a:noFill/>
          </a:ln>
        </p:spPr>
      </p:pic>
      <p:pic>
        <p:nvPicPr>
          <p:cNvPr id="28" name="图片 2"/>
          <p:cNvPicPr>
            <a:picLocks noChangeAspect="1"/>
          </p:cNvPicPr>
          <p:nvPr/>
        </p:nvPicPr>
        <p:blipFill>
          <a:blip r:embed="rId3"/>
          <a:stretch>
            <a:fillRect/>
          </a:stretch>
        </p:blipFill>
        <p:spPr>
          <a:xfrm>
            <a:off x="9154160" y="3608705"/>
            <a:ext cx="2422525" cy="2543175"/>
          </a:xfrm>
          <a:prstGeom prst="rect">
            <a:avLst/>
          </a:prstGeom>
          <a:noFill/>
          <a:ln>
            <a:noFill/>
          </a:ln>
        </p:spPr>
      </p:pic>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176"/>
</p:tagLst>
</file>

<file path=ppt/tags/tag101.xml><?xml version="1.0" encoding="utf-8"?>
<p:tagLst xmlns:p="http://schemas.openxmlformats.org/presentationml/2006/main">
  <p:tag name="KSO_WM_BEAUTIFY_FLAG" val="#wm#"/>
  <p:tag name="KSO_WM_TEMPLATE_CATEGORY" val="custom"/>
  <p:tag name="KSO_WM_TEMPLATE_INDEX" val="20205176"/>
</p:tagLst>
</file>

<file path=ppt/tags/tag102.xml><?xml version="1.0" encoding="utf-8"?>
<p:tagLst xmlns:p="http://schemas.openxmlformats.org/presentationml/2006/main">
  <p:tag name="KSO_WM_BEAUTIFY_FLAG" val="#wm#"/>
  <p:tag name="KSO_WM_TEMPLATE_CATEGORY" val="custom"/>
  <p:tag name="KSO_WM_TEMPLATE_INDEX" val="20205176"/>
</p:tagLst>
</file>

<file path=ppt/tags/tag103.xml><?xml version="1.0" encoding="utf-8"?>
<p:tagLst xmlns:p="http://schemas.openxmlformats.org/presentationml/2006/main">
  <p:tag name="KSO_WM_BEAUTIFY_FLAG" val="#wm#"/>
  <p:tag name="KSO_WM_TEMPLATE_CATEGORY" val="custom"/>
  <p:tag name="KSO_WM_TEMPLATE_INDEX" val="20205176"/>
</p:tagLst>
</file>

<file path=ppt/tags/tag104.xml><?xml version="1.0" encoding="utf-8"?>
<p:tagLst xmlns:p="http://schemas.openxmlformats.org/presentationml/2006/main">
  <p:tag name="KSO_WM_BEAUTIFY_FLAG" val="#wm#"/>
  <p:tag name="KSO_WM_TEMPLATE_CATEGORY" val="custom"/>
  <p:tag name="KSO_WM_TEMPLATE_INDEX" val="20205176"/>
</p:tagLst>
</file>

<file path=ppt/tags/tag105.xml><?xml version="1.0" encoding="utf-8"?>
<p:tagLst xmlns:p="http://schemas.openxmlformats.org/presentationml/2006/main">
  <p:tag name="KSO_WM_BEAUTIFY_FLAG" val="#wm#"/>
  <p:tag name="KSO_WM_TEMPLATE_CATEGORY" val="custom"/>
  <p:tag name="KSO_WM_TEMPLATE_INDEX" val="20205176"/>
</p:tagLst>
</file>

<file path=ppt/tags/tag106.xml><?xml version="1.0" encoding="utf-8"?>
<p:tagLst xmlns:p="http://schemas.openxmlformats.org/presentationml/2006/main">
  <p:tag name="KSO_WM_BEAUTIFY_FLAG" val="#wm#"/>
  <p:tag name="KSO_WM_TEMPLATE_CATEGORY" val="custom"/>
  <p:tag name="KSO_WM_TEMPLATE_INDEX" val="20205176"/>
</p:tagLst>
</file>

<file path=ppt/tags/tag107.xml><?xml version="1.0" encoding="utf-8"?>
<p:tagLst xmlns:p="http://schemas.openxmlformats.org/presentationml/2006/main">
  <p:tag name="KSO_WM_BEAUTIFY_FLAG" val="#wm#"/>
  <p:tag name="KSO_WM_TEMPLATE_CATEGORY" val="custom"/>
  <p:tag name="KSO_WM_TEMPLATE_INDEX" val="20205176"/>
</p:tagLst>
</file>

<file path=ppt/tags/tag108.xml><?xml version="1.0" encoding="utf-8"?>
<p:tagLst xmlns:p="http://schemas.openxmlformats.org/presentationml/2006/main">
  <p:tag name="KSO_WM_BEAUTIFY_FLAG" val="#wm#"/>
  <p:tag name="KSO_WM_TEMPLATE_CATEGORY" val="custom"/>
  <p:tag name="KSO_WM_TEMPLATE_INDEX" val="20205176"/>
</p:tagLst>
</file>

<file path=ppt/tags/tag109.xml><?xml version="1.0" encoding="utf-8"?>
<p:tagLst xmlns:p="http://schemas.openxmlformats.org/presentationml/2006/main">
  <p:tag name="KSO_WM_BEAUTIFY_FLAG" val="#wm#"/>
  <p:tag name="KSO_WM_TEMPLATE_CATEGORY" val="custom"/>
  <p:tag name="KSO_WM_TEMPLATE_INDEX" val="2020517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176"/>
</p:tagLst>
</file>

<file path=ppt/tags/tag111.xml><?xml version="1.0" encoding="utf-8"?>
<p:tagLst xmlns:p="http://schemas.openxmlformats.org/presentationml/2006/main">
  <p:tag name="KSO_WM_BEAUTIFY_FLAG" val="#wm#"/>
  <p:tag name="KSO_WM_TEMPLATE_CATEGORY" val="custom"/>
  <p:tag name="KSO_WM_TEMPLATE_INDEX" val="20205176"/>
</p:tagLst>
</file>

<file path=ppt/tags/tag112.xml><?xml version="1.0" encoding="utf-8"?>
<p:tagLst xmlns:p="http://schemas.openxmlformats.org/presentationml/2006/main">
  <p:tag name="KSO_WM_BEAUTIFY_FLAG" val="#wm#"/>
  <p:tag name="KSO_WM_TEMPLATE_CATEGORY" val="custom"/>
  <p:tag name="KSO_WM_TEMPLATE_INDEX" val="20205176"/>
</p:tagLst>
</file>

<file path=ppt/tags/tag113.xml><?xml version="1.0" encoding="utf-8"?>
<p:tagLst xmlns:p="http://schemas.openxmlformats.org/presentationml/2006/main">
  <p:tag name="KSO_WM_BEAUTIFY_FLAG" val="#wm#"/>
  <p:tag name="KSO_WM_TEMPLATE_CATEGORY" val="custom"/>
  <p:tag name="KSO_WM_TEMPLATE_INDEX" val="20205176"/>
</p:tagLst>
</file>

<file path=ppt/tags/tag114.xml><?xml version="1.0" encoding="utf-8"?>
<p:tagLst xmlns:p="http://schemas.openxmlformats.org/presentationml/2006/main">
  <p:tag name="KSO_WM_BEAUTIFY_FLAG" val="#wm#"/>
  <p:tag name="KSO_WM_TEMPLATE_CATEGORY" val="custom"/>
  <p:tag name="KSO_WM_TEMPLATE_INDEX" val="2020517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6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BEAUTIFY_FLAG" val="#wm#"/>
  <p:tag name="KSO_WM_TEMPLATE_CATEGORY" val="custom"/>
  <p:tag name="KSO_WM_TEMPLATE_INDEX" val="20205176"/>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BEAUTIFY_FLAG" val="#wm#"/>
  <p:tag name="KSO_WM_TEMPLATE_CATEGORY" val="custom"/>
  <p:tag name="KSO_WM_TEMPLATE_INDEX" val="20205176"/>
</p:tagLst>
</file>

<file path=ppt/tags/tag69.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176"/>
</p:tagLst>
</file>

<file path=ppt/tags/tag71.xml><?xml version="1.0" encoding="utf-8"?>
<p:tagLst xmlns:p="http://schemas.openxmlformats.org/presentationml/2006/main">
  <p:tag name="KSO_WM_BEAUTIFY_FLAG" val="#wm#"/>
  <p:tag name="KSO_WM_TEMPLATE_CATEGORY" val="custom"/>
  <p:tag name="KSO_WM_TEMPLATE_INDEX" val="20205176"/>
</p:tagLst>
</file>

<file path=ppt/tags/tag72.xml><?xml version="1.0" encoding="utf-8"?>
<p:tagLst xmlns:p="http://schemas.openxmlformats.org/presentationml/2006/main">
  <p:tag name="KSO_WM_BEAUTIFY_FLAG" val="#wm#"/>
  <p:tag name="KSO_WM_TEMPLATE_CATEGORY" val="custom"/>
  <p:tag name="KSO_WM_TEMPLATE_INDEX" val="20205176"/>
</p:tagLst>
</file>

<file path=ppt/tags/tag73.xml><?xml version="1.0" encoding="utf-8"?>
<p:tagLst xmlns:p="http://schemas.openxmlformats.org/presentationml/2006/main">
  <p:tag name="KSO_WM_BEAUTIFY_FLAG" val="#wm#"/>
  <p:tag name="KSO_WM_TEMPLATE_CATEGORY" val="custom"/>
  <p:tag name="KSO_WM_TEMPLATE_INDEX" val="20205176"/>
</p:tagLst>
</file>

<file path=ppt/tags/tag74.xml><?xml version="1.0" encoding="utf-8"?>
<p:tagLst xmlns:p="http://schemas.openxmlformats.org/presentationml/2006/main">
  <p:tag name="KSO_WM_BEAUTIFY_FLAG" val="#wm#"/>
  <p:tag name="KSO_WM_TEMPLATE_CATEGORY" val="custom"/>
  <p:tag name="KSO_WM_TEMPLATE_INDEX" val="20205176"/>
</p:tagLst>
</file>

<file path=ppt/tags/tag75.xml><?xml version="1.0" encoding="utf-8"?>
<p:tagLst xmlns:p="http://schemas.openxmlformats.org/presentationml/2006/main">
  <p:tag name="KSO_WM_BEAUTIFY_FLAG" val="#wm#"/>
  <p:tag name="KSO_WM_TEMPLATE_CATEGORY" val="custom"/>
  <p:tag name="KSO_WM_TEMPLATE_INDEX" val="20205176"/>
</p:tagLst>
</file>

<file path=ppt/tags/tag76.xml><?xml version="1.0" encoding="utf-8"?>
<p:tagLst xmlns:p="http://schemas.openxmlformats.org/presentationml/2006/main">
  <p:tag name="KSO_WM_BEAUTIFY_FLAG" val="#wm#"/>
  <p:tag name="KSO_WM_TEMPLATE_CATEGORY" val="custom"/>
  <p:tag name="KSO_WM_TEMPLATE_INDEX" val="20205176"/>
</p:tagLst>
</file>

<file path=ppt/tags/tag77.xml><?xml version="1.0" encoding="utf-8"?>
<p:tagLst xmlns:p="http://schemas.openxmlformats.org/presentationml/2006/main">
  <p:tag name="KSO_WM_BEAUTIFY_FLAG" val="#wm#"/>
  <p:tag name="KSO_WM_TEMPLATE_CATEGORY" val="custom"/>
  <p:tag name="KSO_WM_TEMPLATE_INDEX" val="20205176"/>
</p:tagLst>
</file>

<file path=ppt/tags/tag78.xml><?xml version="1.0" encoding="utf-8"?>
<p:tagLst xmlns:p="http://schemas.openxmlformats.org/presentationml/2006/main">
  <p:tag name="KSO_WM_BEAUTIFY_FLAG" val="#wm#"/>
  <p:tag name="KSO_WM_TEMPLATE_CATEGORY" val="custom"/>
  <p:tag name="KSO_WM_TEMPLATE_INDEX" val="20205176"/>
</p:tagLst>
</file>

<file path=ppt/tags/tag79.xml><?xml version="1.0" encoding="utf-8"?>
<p:tagLst xmlns:p="http://schemas.openxmlformats.org/presentationml/2006/main">
  <p:tag name="KSO_WM_BEAUTIFY_FLAG" val="#wm#"/>
  <p:tag name="KSO_WM_TEMPLATE_CATEGORY" val="custom"/>
  <p:tag name="KSO_WM_TEMPLATE_INDEX" val="2020517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176"/>
</p:tagLst>
</file>

<file path=ppt/tags/tag81.xml><?xml version="1.0" encoding="utf-8"?>
<p:tagLst xmlns:p="http://schemas.openxmlformats.org/presentationml/2006/main">
  <p:tag name="KSO_WM_BEAUTIFY_FLAG" val="#wm#"/>
  <p:tag name="KSO_WM_TEMPLATE_CATEGORY" val="custom"/>
  <p:tag name="KSO_WM_TEMPLATE_INDEX" val="20205176"/>
</p:tagLst>
</file>

<file path=ppt/tags/tag82.xml><?xml version="1.0" encoding="utf-8"?>
<p:tagLst xmlns:p="http://schemas.openxmlformats.org/presentationml/2006/main">
  <p:tag name="KSO_WM_BEAUTIFY_FLAG" val="#wm#"/>
  <p:tag name="KSO_WM_TEMPLATE_CATEGORY" val="custom"/>
  <p:tag name="KSO_WM_TEMPLATE_INDEX" val="20205176"/>
</p:tagLst>
</file>

<file path=ppt/tags/tag83.xml><?xml version="1.0" encoding="utf-8"?>
<p:tagLst xmlns:p="http://schemas.openxmlformats.org/presentationml/2006/main">
  <p:tag name="KSO_WM_BEAUTIFY_FLAG" val="#wm#"/>
  <p:tag name="KSO_WM_TEMPLATE_CATEGORY" val="custom"/>
  <p:tag name="KSO_WM_TEMPLATE_INDEX" val="20205176"/>
</p:tagLst>
</file>

<file path=ppt/tags/tag84.xml><?xml version="1.0" encoding="utf-8"?>
<p:tagLst xmlns:p="http://schemas.openxmlformats.org/presentationml/2006/main">
  <p:tag name="KSO_WM_BEAUTIFY_FLAG" val="#wm#"/>
  <p:tag name="KSO_WM_TEMPLATE_CATEGORY" val="custom"/>
  <p:tag name="KSO_WM_TEMPLATE_INDEX" val="20205176"/>
</p:tagLst>
</file>

<file path=ppt/tags/tag85.xml><?xml version="1.0" encoding="utf-8"?>
<p:tagLst xmlns:p="http://schemas.openxmlformats.org/presentationml/2006/main">
  <p:tag name="KSO_WM_BEAUTIFY_FLAG" val="#wm#"/>
  <p:tag name="KSO_WM_TEMPLATE_CATEGORY" val="custom"/>
  <p:tag name="KSO_WM_TEMPLATE_INDEX" val="20205176"/>
</p:tagLst>
</file>

<file path=ppt/tags/tag86.xml><?xml version="1.0" encoding="utf-8"?>
<p:tagLst xmlns:p="http://schemas.openxmlformats.org/presentationml/2006/main">
  <p:tag name="KSO_WM_BEAUTIFY_FLAG" val="#wm#"/>
  <p:tag name="KSO_WM_TEMPLATE_CATEGORY" val="custom"/>
  <p:tag name="KSO_WM_TEMPLATE_INDEX" val="20205176"/>
</p:tagLst>
</file>

<file path=ppt/tags/tag87.xml><?xml version="1.0" encoding="utf-8"?>
<p:tagLst xmlns:p="http://schemas.openxmlformats.org/presentationml/2006/main">
  <p:tag name="KSO_WM_BEAUTIFY_FLAG" val="#wm#"/>
  <p:tag name="KSO_WM_TEMPLATE_CATEGORY" val="custom"/>
  <p:tag name="KSO_WM_TEMPLATE_INDEX" val="20205176"/>
</p:tagLst>
</file>

<file path=ppt/tags/tag88.xml><?xml version="1.0" encoding="utf-8"?>
<p:tagLst xmlns:p="http://schemas.openxmlformats.org/presentationml/2006/main">
  <p:tag name="KSO_WM_BEAUTIFY_FLAG" val="#wm#"/>
  <p:tag name="KSO_WM_TEMPLATE_CATEGORY" val="custom"/>
  <p:tag name="KSO_WM_TEMPLATE_INDEX" val="20205176"/>
</p:tagLst>
</file>

<file path=ppt/tags/tag89.xml><?xml version="1.0" encoding="utf-8"?>
<p:tagLst xmlns:p="http://schemas.openxmlformats.org/presentationml/2006/main">
  <p:tag name="KSO_WM_BEAUTIFY_FLAG" val="#wm#"/>
  <p:tag name="KSO_WM_TEMPLATE_CATEGORY" val="custom"/>
  <p:tag name="KSO_WM_TEMPLATE_INDEX" val="2020517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176"/>
</p:tagLst>
</file>

<file path=ppt/tags/tag91.xml><?xml version="1.0" encoding="utf-8"?>
<p:tagLst xmlns:p="http://schemas.openxmlformats.org/presentationml/2006/main">
  <p:tag name="KSO_WM_BEAUTIFY_FLAG" val="#wm#"/>
  <p:tag name="KSO_WM_TEMPLATE_CATEGORY" val="custom"/>
  <p:tag name="KSO_WM_TEMPLATE_INDEX" val="20205176"/>
</p:tagLst>
</file>

<file path=ppt/tags/tag92.xml><?xml version="1.0" encoding="utf-8"?>
<p:tagLst xmlns:p="http://schemas.openxmlformats.org/presentationml/2006/main">
  <p:tag name="KSO_WM_BEAUTIFY_FLAG" val="#wm#"/>
  <p:tag name="KSO_WM_TEMPLATE_CATEGORY" val="custom"/>
  <p:tag name="KSO_WM_TEMPLATE_INDEX" val="20205176"/>
</p:tagLst>
</file>

<file path=ppt/tags/tag93.xml><?xml version="1.0" encoding="utf-8"?>
<p:tagLst xmlns:p="http://schemas.openxmlformats.org/presentationml/2006/main">
  <p:tag name="KSO_WM_BEAUTIFY_FLAG" val="#wm#"/>
  <p:tag name="KSO_WM_TEMPLATE_CATEGORY" val="custom"/>
  <p:tag name="KSO_WM_TEMPLATE_INDEX" val="20205176"/>
</p:tagLst>
</file>

<file path=ppt/tags/tag94.xml><?xml version="1.0" encoding="utf-8"?>
<p:tagLst xmlns:p="http://schemas.openxmlformats.org/presentationml/2006/main">
  <p:tag name="KSO_WM_BEAUTIFY_FLAG" val="#wm#"/>
  <p:tag name="KSO_WM_TEMPLATE_CATEGORY" val="custom"/>
  <p:tag name="KSO_WM_TEMPLATE_INDEX" val="20205176"/>
</p:tagLst>
</file>

<file path=ppt/tags/tag95.xml><?xml version="1.0" encoding="utf-8"?>
<p:tagLst xmlns:p="http://schemas.openxmlformats.org/presentationml/2006/main">
  <p:tag name="KSO_WM_BEAUTIFY_FLAG" val="#wm#"/>
  <p:tag name="KSO_WM_TEMPLATE_CATEGORY" val="custom"/>
  <p:tag name="KSO_WM_TEMPLATE_INDEX" val="20205176"/>
</p:tagLst>
</file>

<file path=ppt/tags/tag96.xml><?xml version="1.0" encoding="utf-8"?>
<p:tagLst xmlns:p="http://schemas.openxmlformats.org/presentationml/2006/main">
  <p:tag name="REFSHAPE" val="743164812"/>
  <p:tag name="KSO_WM_UNIT_PLACING_PICTURE_USER_VIEWPORT" val="{&quot;height&quot;:3420,&quot;width&quot;:14955}"/>
</p:tagLst>
</file>

<file path=ppt/tags/tag97.xml><?xml version="1.0" encoding="utf-8"?>
<p:tagLst xmlns:p="http://schemas.openxmlformats.org/presentationml/2006/main">
  <p:tag name="KSO_WM_BEAUTIFY_FLAG" val="#wm#"/>
  <p:tag name="KSO_WM_TEMPLATE_CATEGORY" val="custom"/>
  <p:tag name="KSO_WM_TEMPLATE_INDEX" val="20205176"/>
</p:tagLst>
</file>

<file path=ppt/tags/tag98.xml><?xml version="1.0" encoding="utf-8"?>
<p:tagLst xmlns:p="http://schemas.openxmlformats.org/presentationml/2006/main">
  <p:tag name="KSO_WM_BEAUTIFY_FLAG" val="#wm#"/>
  <p:tag name="KSO_WM_TEMPLATE_CATEGORY" val="custom"/>
  <p:tag name="KSO_WM_TEMPLATE_INDEX" val="20205176"/>
</p:tagLst>
</file>

<file path=ppt/tags/tag99.xml><?xml version="1.0" encoding="utf-8"?>
<p:tagLst xmlns:p="http://schemas.openxmlformats.org/presentationml/2006/main">
  <p:tag name="KSO_WM_BEAUTIFY_FLAG" val="#wm#"/>
  <p:tag name="KSO_WM_TEMPLATE_CATEGORY" val="custom"/>
  <p:tag name="KSO_WM_TEMPLATE_INDEX" val="20205176"/>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8283</Words>
  <Application>WPS 演示</Application>
  <PresentationFormat>宽屏</PresentationFormat>
  <Paragraphs>441</Paragraphs>
  <Slides>49</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49</vt:i4>
      </vt:variant>
    </vt:vector>
  </HeadingPairs>
  <TitlesOfParts>
    <vt:vector size="58" baseType="lpstr">
      <vt:lpstr>Arial</vt:lpstr>
      <vt:lpstr>宋体</vt:lpstr>
      <vt:lpstr>Wingdings</vt:lpstr>
      <vt:lpstr>微软雅黑</vt:lpstr>
      <vt:lpstr>Wingdings</vt:lpstr>
      <vt:lpstr>Times New Roman</vt:lpstr>
      <vt:lpstr>Calibri</vt:lpstr>
      <vt:lpstr>Arial Unicode MS</vt:lpstr>
      <vt:lpstr>Office 主题​​</vt:lpstr>
      <vt:lpstr>flow最新进展19-20 --以条件flow为例</vt:lpstr>
      <vt:lpstr>按照应用场景分类</vt:lpstr>
      <vt:lpstr>condition flow的一般结构</vt:lpstr>
      <vt:lpstr>按照加condition方法分类</vt:lpstr>
      <vt:lpstr>Structured Output Learning with Conditional Generative Flows（c-Glow）</vt:lpstr>
      <vt:lpstr>c-Glow</vt:lpstr>
      <vt:lpstr>c-Glow architecture</vt:lpstr>
      <vt:lpstr>learning &amp; inference</vt:lpstr>
      <vt:lpstr>Experiment：Binary Segmentation</vt:lpstr>
      <vt:lpstr>Binary Segmentation</vt:lpstr>
      <vt:lpstr>C-Flow：Conditional Generative Flow Models for Images and 3D Point Clouds</vt:lpstr>
      <vt:lpstr>C-Flow</vt:lpstr>
      <vt:lpstr>learning &amp; inference</vt:lpstr>
      <vt:lpstr>优化目标（两部分）</vt:lpstr>
      <vt:lpstr>实验：3D recon &amp; Rendering</vt:lpstr>
      <vt:lpstr>Guided image generation with conditional invertible neural networks(cINN)</vt:lpstr>
      <vt:lpstr>PowerPoint 演示文稿</vt:lpstr>
      <vt:lpstr>PowerPoint 演示文稿</vt:lpstr>
      <vt:lpstr>结构</vt:lpstr>
      <vt:lpstr>实验</vt:lpstr>
      <vt:lpstr>CLASS-CONDITIONAL GENERATION FOR MNIST</vt:lpstr>
      <vt:lpstr>image colorization</vt:lpstr>
      <vt:lpstr>Ablation study</vt:lpstr>
      <vt:lpstr>BeautyGlow:  On-Demand Makeup Transfer Framework  with Reversible Generative Network</vt:lpstr>
      <vt:lpstr>Beauty Glow</vt:lpstr>
      <vt:lpstr>动机→挑战→方法</vt:lpstr>
      <vt:lpstr>卖点</vt:lpstr>
      <vt:lpstr>符号</vt:lpstr>
      <vt:lpstr>PowerPoint 演示文稿</vt:lpstr>
      <vt:lpstr>loss</vt:lpstr>
      <vt:lpstr>实验</vt:lpstr>
      <vt:lpstr>PowerPoint 演示文稿</vt:lpstr>
      <vt:lpstr>PowerPoint 演示文稿</vt:lpstr>
      <vt:lpstr>Conditional Adversarial Generative Flow for Controllable Image Synthesis（CAGlow）</vt:lpstr>
      <vt:lpstr>CAGlow</vt:lpstr>
      <vt:lpstr>卖点</vt:lpstr>
      <vt:lpstr>PowerPoint 演示文稿</vt:lpstr>
      <vt:lpstr>loss的组成</vt:lpstr>
      <vt:lpstr>在介绍损失之前</vt:lpstr>
      <vt:lpstr>PowerPoint 演示文稿</vt:lpstr>
      <vt:lpstr>实验</vt:lpstr>
      <vt:lpstr>Conditional images synthesis</vt:lpstr>
      <vt:lpstr>Image synthesis under cumulative conditions</vt:lpstr>
      <vt:lpstr>PowerPoint 演示文稿</vt:lpstr>
      <vt:lpstr>Interpretable Properties Exploration with Unsupervised Learning </vt:lpstr>
      <vt:lpstr>Thanks</vt:lpstr>
      <vt:lpstr>附录A</vt:lpstr>
      <vt:lpstr>附录B</vt:lpstr>
      <vt:lpstr>参考文献</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ASUS</cp:lastModifiedBy>
  <cp:revision>451</cp:revision>
  <dcterms:created xsi:type="dcterms:W3CDTF">2019-06-19T02:08:00Z</dcterms:created>
  <dcterms:modified xsi:type="dcterms:W3CDTF">2020-07-22T01:20:52Z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