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5"/>
  </p:handoutMasterIdLst>
  <p:sldIdLst>
    <p:sldId id="256" r:id="rId3"/>
    <p:sldId id="351" r:id="rId5"/>
    <p:sldId id="353" r:id="rId6"/>
    <p:sldId id="257" r:id="rId7"/>
    <p:sldId id="265" r:id="rId8"/>
    <p:sldId id="354" r:id="rId9"/>
    <p:sldId id="269" r:id="rId10"/>
    <p:sldId id="359" r:id="rId11"/>
    <p:sldId id="355" r:id="rId12"/>
    <p:sldId id="357" r:id="rId13"/>
    <p:sldId id="356" r:id="rId14"/>
    <p:sldId id="267" r:id="rId15"/>
    <p:sldId id="266" r:id="rId16"/>
    <p:sldId id="272" r:id="rId17"/>
    <p:sldId id="276" r:id="rId18"/>
    <p:sldId id="803" r:id="rId19"/>
    <p:sldId id="363" r:id="rId20"/>
    <p:sldId id="364" r:id="rId21"/>
    <p:sldId id="365" r:id="rId22"/>
    <p:sldId id="367" r:id="rId23"/>
    <p:sldId id="804" r:id="rId24"/>
    <p:sldId id="368" r:id="rId25"/>
    <p:sldId id="360" r:id="rId26"/>
    <p:sldId id="366" r:id="rId27"/>
    <p:sldId id="374" r:id="rId28"/>
    <p:sldId id="378" r:id="rId29"/>
    <p:sldId id="379" r:id="rId30"/>
    <p:sldId id="371" r:id="rId31"/>
    <p:sldId id="376" r:id="rId32"/>
    <p:sldId id="375" r:id="rId33"/>
    <p:sldId id="382" r:id="rId34"/>
    <p:sldId id="377" r:id="rId35"/>
    <p:sldId id="380" r:id="rId36"/>
    <p:sldId id="383" r:id="rId37"/>
    <p:sldId id="381" r:id="rId38"/>
    <p:sldId id="372" r:id="rId39"/>
    <p:sldId id="373" r:id="rId40"/>
    <p:sldId id="285" r:id="rId41"/>
    <p:sldId id="281" r:id="rId42"/>
    <p:sldId id="352" r:id="rId43"/>
    <p:sldId id="271" r:id="rId44"/>
    <p:sldId id="261" r:id="rId45"/>
    <p:sldId id="273" r:id="rId46"/>
    <p:sldId id="262" r:id="rId47"/>
    <p:sldId id="797" r:id="rId48"/>
    <p:sldId id="799" r:id="rId49"/>
    <p:sldId id="802" r:id="rId50"/>
    <p:sldId id="264" r:id="rId51"/>
    <p:sldId id="805" r:id="rId52"/>
    <p:sldId id="297" r:id="rId53"/>
    <p:sldId id="806" r:id="rId5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632" autoAdjust="0"/>
    <p:restoredTop sz="50464" autoAdjust="0"/>
  </p:normalViewPr>
  <p:slideViewPr>
    <p:cSldViewPr snapToGrid="0">
      <p:cViewPr varScale="1">
        <p:scale>
          <a:sx n="70" d="100"/>
          <a:sy n="70" d="100"/>
        </p:scale>
        <p:origin x="144" y="60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8" Type="http://schemas.openxmlformats.org/officeDocument/2006/relationships/tableStyles" Target="tableStyles.xml"/><Relationship Id="rId57" Type="http://schemas.openxmlformats.org/officeDocument/2006/relationships/viewProps" Target="viewProps.xml"/><Relationship Id="rId56" Type="http://schemas.openxmlformats.org/officeDocument/2006/relationships/presProps" Target="presProps.xml"/><Relationship Id="rId55" Type="http://schemas.openxmlformats.org/officeDocument/2006/relationships/handoutMaster" Target="handoutMasters/handoutMaster1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6.wmf"/><Relationship Id="rId1" Type="http://schemas.openxmlformats.org/officeDocument/2006/relationships/image" Target="../media/image9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关于</a:t>
            </a:r>
            <a:r>
              <a:rPr lang="en-US" altLang="zh-CN" dirty="0"/>
              <a:t>Glow</a:t>
            </a:r>
            <a:r>
              <a:rPr lang="zh-CN" altLang="en-US" dirty="0"/>
              <a:t>计算资源需求的问题</a:t>
            </a:r>
            <a:endParaRPr lang="zh-CN" altLang="en-US" dirty="0"/>
          </a:p>
          <a:p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  <a:r>
              <a:rPr dirty="0">
                <a:sym typeface="+mn-ea"/>
              </a:rPr>
              <a:t>More specifically, generating a 256 × 256 image at batch size 1 takes about 130ms on a single 1080 </a:t>
            </a:r>
            <a:r>
              <a:rPr dirty="0" err="1">
                <a:sym typeface="+mn-ea"/>
              </a:rPr>
              <a:t>Ti</a:t>
            </a:r>
            <a:r>
              <a:rPr dirty="0">
                <a:sym typeface="+mn-ea"/>
              </a:rPr>
              <a:t>, and about 550ms on a K80</a:t>
            </a:r>
            <a:endParaRPr lang="zh-CN" altLang="en-US" dirty="0"/>
          </a:p>
          <a:p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）anyone reproduced the celeb</a:t>
            </a:r>
            <a:r>
              <a:rPr lang="en-US" altLang="zh-CN" dirty="0"/>
              <a:t>A</a:t>
            </a:r>
            <a:r>
              <a:rPr lang="zh-CN" altLang="en-US" dirty="0"/>
              <a:t>-HQ results in the paper？</a:t>
            </a:r>
            <a:endParaRPr lang="zh-CN" altLang="en-US" dirty="0"/>
          </a:p>
          <a:p>
            <a:r>
              <a:rPr lang="zh-CN" altLang="en-US" dirty="0"/>
              <a:t>【https://github.com/openai/glow/issues/37】</a:t>
            </a:r>
            <a:endParaRPr lang="zh-CN" altLang="en-US" dirty="0"/>
          </a:p>
          <a:p>
            <a:r>
              <a:rPr lang="zh-CN" altLang="en-US" dirty="0"/>
              <a:t>CelebA model on 40 GPUs for an unspecified (but probably &gt;week) of time. That's almost 1 GPU-year,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关于</a:t>
            </a:r>
            <a:r>
              <a:rPr lang="en-US" altLang="zh-CN"/>
              <a:t>Glow</a:t>
            </a:r>
            <a:r>
              <a:rPr lang="zh-CN" altLang="en-US"/>
              <a:t>计算资源需求的问题</a:t>
            </a:r>
            <a:endParaRPr lang="zh-CN" altLang="en-US"/>
          </a:p>
          <a:p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</a:t>
            </a:r>
            <a:r>
              <a:rPr>
                <a:sym typeface="+mn-ea"/>
              </a:rPr>
              <a:t>More specifically, generating a 256 × 256 image at batch size 1 takes about 130ms on a single 1080 Ti, and about 550ms on a K80</a:t>
            </a:r>
            <a:endParaRPr lang="zh-CN" altLang="en-US"/>
          </a:p>
          <a:p>
            <a:r>
              <a:rPr lang="zh-CN" altLang="en-US"/>
              <a:t>（</a:t>
            </a:r>
            <a:r>
              <a:rPr lang="en-US" altLang="zh-CN"/>
              <a:t>2</a:t>
            </a:r>
            <a:r>
              <a:rPr lang="zh-CN" altLang="en-US"/>
              <a:t>）anyone reproduced the celeb</a:t>
            </a:r>
            <a:r>
              <a:rPr lang="en-US" altLang="zh-CN"/>
              <a:t>A</a:t>
            </a:r>
            <a:r>
              <a:rPr lang="zh-CN" altLang="en-US"/>
              <a:t>-HQ results in the paper？</a:t>
            </a:r>
            <a:endParaRPr lang="zh-CN" altLang="en-US"/>
          </a:p>
          <a:p>
            <a:r>
              <a:rPr lang="zh-CN" altLang="en-US"/>
              <a:t>【https://github.com/openai/glow/issues/37】</a:t>
            </a:r>
            <a:endParaRPr lang="zh-CN" altLang="en-US"/>
          </a:p>
          <a:p>
            <a:r>
              <a:rPr lang="zh-CN" altLang="en-US"/>
              <a:t>CelebA model on 40 GPUs for an unspecified (but probably &gt;week) of time. That's almost 1 GPU-year,</a:t>
            </a:r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https://nv-adlr.github.io/WaveGlow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我的实验结果：bpd稳定在4.3+。</a:t>
            </a:r>
            <a:endParaRPr lang="zh-CN" altLang="en-US"/>
          </a:p>
          <a:p>
            <a:r>
              <a:rPr lang="zh-CN" altLang="en-US"/>
              <a:t>相同的实验数据，文章的效果是4.18 bpd。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sz="1600" dirty="0">
                <a:latin typeface="Arial" panose="020B0604020202020204" pitchFamily="34" charset="0"/>
                <a:sym typeface="+mn-ea"/>
              </a:rPr>
              <a:t>构造 </a:t>
            </a:r>
            <a:r>
              <a:rPr lang="en-US" altLang="zh-CN" sz="1600" dirty="0" err="1">
                <a:latin typeface="Arial" panose="020B0604020202020204" pitchFamily="34" charset="0"/>
                <a:sym typeface="+mn-ea"/>
              </a:rPr>
              <a:t>qθ</a:t>
            </a:r>
            <a:r>
              <a:rPr lang="en-US" altLang="zh-CN" sz="1600" dirty="0">
                <a:latin typeface="Arial" panose="020B0604020202020204" pitchFamily="34" charset="0"/>
                <a:sym typeface="+mn-ea"/>
              </a:rPr>
              <a:t>(x)</a:t>
            </a:r>
            <a:endParaRPr sz="1600" dirty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lvl="1"/>
            <a:r>
              <a:rPr lang="en-US" altLang="zh-CN" sz="1600" dirty="0">
                <a:latin typeface="Arial" panose="020B0604020202020204" pitchFamily="34" charset="0"/>
                <a:sym typeface="+mn-ea"/>
              </a:rPr>
              <a:t>q</a:t>
            </a:r>
            <a:r>
              <a:rPr sz="1600" dirty="0">
                <a:latin typeface="Arial" panose="020B0604020202020204" pitchFamily="34" charset="0"/>
                <a:sym typeface="+mn-ea"/>
              </a:rPr>
              <a:t>的表达形式     </a:t>
            </a:r>
            <a:r>
              <a:rPr lang="en-US" altLang="zh-CN" sz="1600" dirty="0">
                <a:latin typeface="Arial" panose="020B0604020202020204" pitchFamily="34" charset="0"/>
                <a:sym typeface="+mn-ea"/>
              </a:rPr>
              <a:t>----&gt; </a:t>
            </a:r>
            <a:r>
              <a:rPr sz="1600" dirty="0">
                <a:latin typeface="Arial" panose="020B0604020202020204" pitchFamily="34" charset="0"/>
                <a:sym typeface="+mn-ea"/>
              </a:rPr>
              <a:t>构造成已知形式</a:t>
            </a:r>
            <a:endParaRPr sz="1600" dirty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lvl="1"/>
            <a:r>
              <a:rPr lang="en-US" altLang="zh-CN" sz="1600" dirty="0">
                <a:latin typeface="Arial" panose="020B0604020202020204" pitchFamily="34" charset="0"/>
                <a:sym typeface="+mn-ea"/>
              </a:rPr>
              <a:t>θ</a:t>
            </a:r>
            <a:r>
              <a:rPr sz="1600" dirty="0">
                <a:latin typeface="Arial" panose="020B0604020202020204" pitchFamily="34" charset="0"/>
                <a:sym typeface="+mn-ea"/>
              </a:rPr>
              <a:t>：</a:t>
            </a:r>
            <a:r>
              <a:rPr sz="1600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目标函数</a:t>
            </a:r>
            <a:r>
              <a:rPr sz="1600" dirty="0">
                <a:latin typeface="Arial" panose="020B0604020202020204" pitchFamily="34" charset="0"/>
                <a:sym typeface="+mn-ea"/>
              </a:rPr>
              <a:t>，</a:t>
            </a:r>
            <a:r>
              <a:rPr lang="en-US" altLang="zh-CN" sz="1600" dirty="0">
                <a:latin typeface="Arial" panose="020B0604020202020204" pitchFamily="34" charset="0"/>
                <a:sym typeface="+mn-ea"/>
              </a:rPr>
              <a:t>train</a:t>
            </a:r>
            <a:r>
              <a:rPr sz="1600" dirty="0">
                <a:latin typeface="Arial" panose="020B0604020202020204" pitchFamily="34" charset="0"/>
                <a:sym typeface="+mn-ea"/>
              </a:rPr>
              <a:t>！</a:t>
            </a:r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>
                <a:latin typeface="Arial" panose="020B0604020202020204" pitchFamily="34" charset="0"/>
                <a:sym typeface="+mn-ea"/>
              </a:rPr>
              <a:t>启发来自</a:t>
            </a:r>
            <a:r>
              <a:rPr lang="en-US" altLang="zh-CN">
                <a:latin typeface="Arial" panose="020B0604020202020204" pitchFamily="34" charset="0"/>
                <a:sym typeface="+mn-ea"/>
              </a:rPr>
              <a:t>realNVP</a:t>
            </a:r>
            <a:r>
              <a:rPr lang="zh-CN" altLang="en-US">
                <a:latin typeface="Arial" panose="020B0604020202020204" pitchFamily="34" charset="0"/>
                <a:sym typeface="+mn-ea"/>
              </a:rPr>
              <a:t>、</a:t>
            </a:r>
            <a:r>
              <a:rPr lang="en-US" altLang="zh-CN">
                <a:latin typeface="Arial" panose="020B0604020202020204" pitchFamily="34" charset="0"/>
                <a:sym typeface="+mn-ea"/>
              </a:rPr>
              <a:t>VGG</a:t>
            </a:r>
            <a:endParaRPr lang="en-US" altLang="zh-CN">
              <a:latin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pH(h)</a:t>
            </a:r>
            <a:endParaRPr lang="zh-CN" altLang="en-US"/>
          </a:p>
          <a:p>
            <a:r>
              <a:rPr lang="zh-CN" altLang="en-US"/>
              <a:t>这个是non-linear independent components estimation (NICE)的基本假设。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>
                <a:latin typeface="Arial" panose="020B0604020202020204" pitchFamily="34" charset="0"/>
                <a:sym typeface="+mn-ea"/>
              </a:rPr>
              <a:t>我们倾向于使用Logistic分布，因为它倾向于提供一个更好的行为梯度。</a:t>
            </a:r>
            <a:r>
              <a:rPr lang="zh-CN">
                <a:latin typeface="Arial" panose="020B0604020202020204" pitchFamily="34" charset="0"/>
                <a:sym typeface="+mn-ea"/>
              </a:rPr>
              <a:t>（</a:t>
            </a:r>
            <a:r>
              <a:rPr lang="en-US" altLang="zh-CN">
                <a:latin typeface="Arial" panose="020B0604020202020204" pitchFamily="34" charset="0"/>
                <a:sym typeface="+mn-ea"/>
              </a:rPr>
              <a:t>NICE</a:t>
            </a:r>
            <a:r>
              <a:rPr lang="zh-CN" altLang="en-US">
                <a:latin typeface="Arial" panose="020B0604020202020204" pitchFamily="34" charset="0"/>
                <a:sym typeface="+mn-ea"/>
              </a:rPr>
              <a:t>观点</a:t>
            </a:r>
            <a:r>
              <a:rPr lang="zh-CN">
                <a:latin typeface="Arial" panose="020B0604020202020204" pitchFamily="34" charset="0"/>
                <a:sym typeface="+mn-ea"/>
              </a:rPr>
              <a:t>）</a:t>
            </a:r>
            <a:endParaRPr>
              <a:latin typeface="Arial" panose="020B0604020202020204" pitchFamily="34" charset="0"/>
              <a:sym typeface="+mn-ea"/>
            </a:endParaRPr>
          </a:p>
          <a:p>
            <a:endParaRPr>
              <a:latin typeface="Arial" panose="020B0604020202020204" pitchFamily="34" charset="0"/>
              <a:sym typeface="+mn-ea"/>
            </a:endParaRPr>
          </a:p>
          <a:p>
            <a:r>
              <a:rPr>
                <a:latin typeface="Arial" panose="020B0604020202020204" pitchFamily="34" charset="0"/>
                <a:sym typeface="+mn-ea"/>
              </a:rPr>
              <a:t>根据δ性质得出      </a:t>
            </a:r>
            <a:r>
              <a:rPr lang="en-US" altLang="zh-CN">
                <a:latin typeface="Arial" panose="020B0604020202020204" pitchFamily="34" charset="0"/>
                <a:sym typeface="+mn-ea"/>
              </a:rPr>
              <a:t>q(x) = Π( f(x) )          </a:t>
            </a:r>
            <a:r>
              <a:rPr>
                <a:latin typeface="Arial" panose="020B0604020202020204" pitchFamily="34" charset="0"/>
                <a:sym typeface="+mn-ea"/>
              </a:rPr>
              <a:t>（但是这样写不对</a:t>
            </a:r>
            <a:r>
              <a:rPr lang="zh-CN">
                <a:latin typeface="Arial" panose="020B0604020202020204" pitchFamily="34" charset="0"/>
                <a:sym typeface="+mn-ea"/>
              </a:rPr>
              <a:t>，少了雅可比行列式这一项</a:t>
            </a:r>
            <a:r>
              <a:rPr>
                <a:latin typeface="Arial" panose="020B0604020202020204" pitchFamily="34" charset="0"/>
                <a:sym typeface="+mn-ea"/>
              </a:rPr>
              <a:t>）</a:t>
            </a:r>
            <a:endParaRPr>
              <a:latin typeface="Arial" panose="020B0604020202020204" pitchFamily="34" charset="0"/>
              <a:sym typeface="+mn-ea"/>
            </a:endParaRPr>
          </a:p>
          <a:p>
            <a:endParaRPr lang="zh-CN" altLang="en-US"/>
          </a:p>
          <a:p>
            <a:r>
              <a:rPr>
                <a:latin typeface="Arial" panose="020B0604020202020204" pitchFamily="34" charset="0"/>
                <a:sym typeface="+mn-ea"/>
              </a:rPr>
              <a:t>概率密度变换</a:t>
            </a:r>
            <a:r>
              <a:rPr lang="zh-CN">
                <a:latin typeface="Arial" panose="020B0604020202020204" pitchFamily="34" charset="0"/>
                <a:sym typeface="+mn-ea"/>
              </a:rPr>
              <a:t>公式的证明，</a:t>
            </a:r>
            <a:r>
              <a:rPr lang="en-US" altLang="zh-TW" dirty="0">
                <a:sym typeface="+mn-ea"/>
              </a:rPr>
              <a:t>Hung-yi Lee</a:t>
            </a:r>
            <a:r>
              <a:rPr lang="zh-CN" altLang="en-US" dirty="0">
                <a:sym typeface="+mn-ea"/>
              </a:rPr>
              <a:t>：</a:t>
            </a:r>
            <a:r>
              <a:rPr lang="en-US" altLang="zh-TW">
                <a:sym typeface="+mn-ea"/>
              </a:rPr>
              <a:t>Flow-based  Generative Model</a:t>
            </a:r>
            <a:r>
              <a:rPr lang="zh-CN" altLang="en-US">
                <a:sym typeface="+mn-ea"/>
              </a:rPr>
              <a:t>的</a:t>
            </a:r>
            <a:r>
              <a:rPr lang="en-US" altLang="zh-CN">
                <a:sym typeface="+mn-ea"/>
              </a:rPr>
              <a:t>PPT</a:t>
            </a:r>
            <a:r>
              <a:rPr lang="zh-CN" altLang="en-US">
                <a:sym typeface="+mn-ea"/>
              </a:rPr>
              <a:t>里有讲述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>
                <a:latin typeface="Arial" panose="020B0604020202020204" pitchFamily="34" charset="0"/>
                <a:sym typeface="+mn-ea"/>
              </a:rPr>
              <a:t>概率密度变换</a:t>
            </a:r>
            <a:r>
              <a:rPr lang="zh-CN">
                <a:latin typeface="Arial" panose="020B0604020202020204" pitchFamily="34" charset="0"/>
                <a:sym typeface="+mn-ea"/>
              </a:rPr>
              <a:t>公式</a:t>
            </a:r>
            <a:r>
              <a:rPr lang="zh-CN" altLang="en-US">
                <a:sym typeface="+mn-ea"/>
              </a:rPr>
              <a:t>表示如何学习无界空间上的分布。但是我们面向的对象是图像数据【</a:t>
            </a:r>
            <a:r>
              <a:rPr lang="en-US" altLang="zh-CN">
                <a:sym typeface="+mn-ea"/>
              </a:rPr>
              <a:t>0</a:t>
            </a:r>
            <a:r>
              <a:rPr lang="zh-CN" altLang="en-US">
                <a:sym typeface="+mn-ea"/>
              </a:rPr>
              <a:t>，</a:t>
            </a:r>
            <a:r>
              <a:rPr lang="en-US" altLang="zh-CN">
                <a:sym typeface="+mn-ea"/>
              </a:rPr>
              <a:t>255</a:t>
            </a:r>
            <a:r>
              <a:rPr lang="zh-CN" altLang="en-US">
                <a:sym typeface="+mn-ea"/>
              </a:rPr>
              <a:t>】，是有界的。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为了减少边界效应的影响，我们对密度Logit（α</a:t>
            </a:r>
            <a:r>
              <a:rPr lang="en-US" altLang="zh-CN">
                <a:sym typeface="+mn-ea"/>
              </a:rPr>
              <a:t>+</a:t>
            </a:r>
            <a:r>
              <a:rPr lang="zh-CN" altLang="en-US">
                <a:sym typeface="+mn-ea"/>
              </a:rPr>
              <a:t>（1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α）</a:t>
            </a:r>
            <a:r>
              <a:rPr lang="en-US" altLang="zh-CN">
                <a:sym typeface="+mn-ea"/>
              </a:rPr>
              <a:t>X/</a:t>
            </a:r>
            <a:r>
              <a:rPr lang="zh-CN" altLang="en-US">
                <a:sym typeface="+mn-ea"/>
              </a:rPr>
              <a:t>256）进行建模，其中α</a:t>
            </a:r>
            <a:r>
              <a:rPr lang="en-US" altLang="zh-CN">
                <a:sym typeface="+mn-ea"/>
              </a:rPr>
              <a:t>=0.</a:t>
            </a:r>
            <a:r>
              <a:rPr lang="zh-CN" altLang="en-US">
                <a:sym typeface="+mn-ea"/>
              </a:rPr>
              <a:t>05</a:t>
            </a:r>
            <a:endParaRPr lang="en-US" altLang="zh-CN">
              <a:sym typeface="+mn-e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加性耦合层：</a:t>
            </a:r>
            <a:r>
              <a:rPr lang="en-US" altLang="zh-CN">
                <a:sym typeface="+mn-ea"/>
              </a:rPr>
              <a:t>NICE</a:t>
            </a:r>
            <a:r>
              <a:rPr>
                <a:sym typeface="+mn-ea"/>
              </a:rPr>
              <a:t>、</a:t>
            </a:r>
            <a:r>
              <a:rPr lang="en-US" altLang="zh-CN">
                <a:sym typeface="+mn-ea"/>
              </a:rPr>
              <a:t>IDF</a:t>
            </a:r>
            <a:endParaRPr lang="zh-CN" altLang="en-US">
              <a:sym typeface="+mn-ea"/>
            </a:endParaRPr>
          </a:p>
          <a:p>
            <a:r>
              <a:rPr lang="zh-CN" altLang="en-US"/>
              <a:t>仿射耦合层：</a:t>
            </a:r>
            <a:r>
              <a:rPr lang="en-US" altLang="zh-CN"/>
              <a:t>realNVP</a:t>
            </a:r>
            <a:r>
              <a:rPr lang="zh-CN" altLang="en-US"/>
              <a:t>、</a:t>
            </a:r>
            <a:r>
              <a:rPr lang="en-US" altLang="zh-CN"/>
              <a:t>Glow</a:t>
            </a:r>
            <a:endParaRPr lang="zh-CN" altLang="en-US">
              <a:sym typeface="+mn-ea"/>
            </a:endParaRPr>
          </a:p>
          <a:p>
            <a:r>
              <a:rPr lang="en-US" altLang="zh-CN"/>
              <a:t>z1= x1</a:t>
            </a:r>
            <a:endParaRPr lang="en-US" altLang="zh-CN"/>
          </a:p>
          <a:p>
            <a:r>
              <a:rPr lang="en-US" altLang="zh-CN">
                <a:sym typeface="+mn-ea"/>
              </a:rPr>
              <a:t>z2 = </a:t>
            </a:r>
            <a:r>
              <a:rPr lang="en-US" altLang="zh-CN"/>
              <a:t>x2 * s(x1) + t(x1)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/>
              <a:t>如果函数的雅可比行列式为一个非零实数（相当于其不存在复零点），则该函数可逆</a:t>
            </a:r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s</a:t>
            </a:r>
            <a:endParaRPr lang="zh-CN" altLang="en-US"/>
          </a:p>
          <a:p>
            <a:r>
              <a:rPr lang="en-US" altLang="zh-CN"/>
              <a:t>2*2</a:t>
            </a:r>
            <a:r>
              <a:rPr lang="zh-CN" altLang="en-US"/>
              <a:t>的行列式，是面积</a:t>
            </a:r>
            <a:endParaRPr lang="zh-CN" altLang="en-US"/>
          </a:p>
          <a:p>
            <a:r>
              <a:rPr lang="en-US" altLang="zh-CN"/>
              <a:t>3*3</a:t>
            </a:r>
            <a:r>
              <a:rPr lang="zh-CN" altLang="en-US"/>
              <a:t>的行列式，是体积</a:t>
            </a:r>
            <a:endParaRPr lang="zh-CN" altLang="en-US"/>
          </a:p>
          <a:p>
            <a:r>
              <a:rPr lang="en-US" altLang="zh-CN"/>
              <a:t>n*n</a:t>
            </a:r>
            <a:r>
              <a:rPr lang="zh-CN" altLang="en-US"/>
              <a:t>的行列式，是更高维度的</a:t>
            </a:r>
            <a:r>
              <a:rPr lang="en-US" altLang="zh-CN"/>
              <a:t>“</a:t>
            </a:r>
            <a:r>
              <a:rPr lang="zh-CN" altLang="en-US"/>
              <a:t>体积</a:t>
            </a:r>
            <a:r>
              <a:rPr lang="en-US" altLang="zh-CN"/>
              <a:t>”</a:t>
            </a:r>
            <a:r>
              <a:rPr lang="zh-CN" altLang="en-US"/>
              <a:t>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>
                <a:latin typeface="Arial" panose="020B0604020202020204" pitchFamily="34" charset="0"/>
                <a:sym typeface="+mn-ea"/>
              </a:rPr>
              <a:t>启发来自</a:t>
            </a:r>
            <a:r>
              <a:rPr lang="en-US" altLang="zh-CN">
                <a:latin typeface="Arial" panose="020B0604020202020204" pitchFamily="34" charset="0"/>
                <a:sym typeface="+mn-ea"/>
              </a:rPr>
              <a:t>realNVP</a:t>
            </a:r>
            <a:r>
              <a:rPr lang="zh-CN" altLang="en-US">
                <a:latin typeface="Arial" panose="020B0604020202020204" pitchFamily="34" charset="0"/>
                <a:sym typeface="+mn-ea"/>
              </a:rPr>
              <a:t>、</a:t>
            </a:r>
            <a:r>
              <a:rPr lang="en-US" altLang="zh-CN">
                <a:latin typeface="Arial" panose="020B0604020202020204" pitchFamily="34" charset="0"/>
                <a:sym typeface="+mn-ea"/>
              </a:rPr>
              <a:t>VGG</a:t>
            </a:r>
            <a:endParaRPr lang="en-US" altLang="zh-CN">
              <a:latin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vmlDrawing" Target="../drawings/vmlDrawing4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4.xml"/><Relationship Id="rId4" Type="http://schemas.openxmlformats.org/officeDocument/2006/relationships/image" Target="../media/image18.png"/><Relationship Id="rId3" Type="http://schemas.openxmlformats.org/officeDocument/2006/relationships/slide" Target="slide45.xml"/><Relationship Id="rId2" Type="http://schemas.openxmlformats.org/officeDocument/2006/relationships/image" Target="../media/image5.wmf"/><Relationship Id="rId1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75.xml"/><Relationship Id="rId2" Type="http://schemas.openxmlformats.org/officeDocument/2006/relationships/image" Target="../media/image19.png"/><Relationship Id="rId1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77.xml"/><Relationship Id="rId7" Type="http://schemas.openxmlformats.org/officeDocument/2006/relationships/image" Target="../media/image23.png"/><Relationship Id="rId6" Type="http://schemas.openxmlformats.org/officeDocument/2006/relationships/slide" Target="slide44.xml"/><Relationship Id="rId5" Type="http://schemas.openxmlformats.org/officeDocument/2006/relationships/image" Target="../media/image22.png"/><Relationship Id="rId4" Type="http://schemas.openxmlformats.org/officeDocument/2006/relationships/slide" Target="slide49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0" Type="http://schemas.openxmlformats.org/officeDocument/2006/relationships/notesSlide" Target="../notesSlides/notesSlide7.xml"/><Relationship Id="rId1" Type="http://schemas.openxmlformats.org/officeDocument/2006/relationships/tags" Target="../tags/tag7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vmlDrawing" Target="../drawings/vmlDrawing5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8.xml"/><Relationship Id="rId4" Type="http://schemas.openxmlformats.org/officeDocument/2006/relationships/image" Target="../media/image7.wmf"/><Relationship Id="rId3" Type="http://schemas.openxmlformats.org/officeDocument/2006/relationships/oleObject" Target="../embeddings/oleObject8.bin"/><Relationship Id="rId2" Type="http://schemas.openxmlformats.org/officeDocument/2006/relationships/image" Target="../media/image24.wmf"/><Relationship Id="rId1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7.png"/><Relationship Id="rId2" Type="http://schemas.openxmlformats.org/officeDocument/2006/relationships/slide" Target="slide8.xml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83.xml"/><Relationship Id="rId4" Type="http://schemas.openxmlformats.org/officeDocument/2006/relationships/image" Target="../media/image30.jpeg"/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tags" Target="../tags/tag8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85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8.xml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9.xml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90.xml"/><Relationship Id="rId1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1.xml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2.xml"/><Relationship Id="rId3" Type="http://schemas.openxmlformats.org/officeDocument/2006/relationships/image" Target="../media/image40.png"/><Relationship Id="rId2" Type="http://schemas.openxmlformats.org/officeDocument/2006/relationships/slide" Target="slide5.xml"/><Relationship Id="rId1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3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4.xml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95.xml"/><Relationship Id="rId1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6.xml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7.xml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8.xml"/><Relationship Id="rId1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9.xml"/></Relationships>
</file>

<file path=ppt/slides/_rels/slide3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01.xml"/><Relationship Id="rId5" Type="http://schemas.openxmlformats.org/officeDocument/2006/relationships/image" Target="../media/image50.png"/><Relationship Id="rId4" Type="http://schemas.openxmlformats.org/officeDocument/2006/relationships/slide" Target="slide50.xml"/><Relationship Id="rId3" Type="http://schemas.openxmlformats.org/officeDocument/2006/relationships/image" Target="../media/image49.png"/><Relationship Id="rId2" Type="http://schemas.openxmlformats.org/officeDocument/2006/relationships/tags" Target="../tags/tag100.xml"/><Relationship Id="rId1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2.xml"/><Relationship Id="rId1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3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5.xml"/></Relationships>
</file>

<file path=ppt/slides/_rels/slide4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6.xml"/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7.xml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8.xml"/><Relationship Id="rId1" Type="http://schemas.openxmlformats.org/officeDocument/2006/relationships/image" Target="../media/image57.png"/></Relationships>
</file>

<file path=ppt/slides/_rels/slide45.xml.rels><?xml version="1.0" encoding="UTF-8" standalone="yes"?>
<Relationships xmlns="http://schemas.openxmlformats.org/package/2006/relationships"><Relationship Id="rId9" Type="http://schemas.openxmlformats.org/officeDocument/2006/relationships/image" Target="../media/image66.png"/><Relationship Id="rId8" Type="http://schemas.openxmlformats.org/officeDocument/2006/relationships/image" Target="../media/image65.png"/><Relationship Id="rId7" Type="http://schemas.openxmlformats.org/officeDocument/2006/relationships/image" Target="../media/image64.png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67.png"/><Relationship Id="rId1" Type="http://schemas.openxmlformats.org/officeDocument/2006/relationships/image" Target="../media/image58.png"/></Relationships>
</file>

<file path=ppt/slides/_rels/slide46.xml.rels><?xml version="1.0" encoding="UTF-8" standalone="yes"?>
<Relationships xmlns="http://schemas.openxmlformats.org/package/2006/relationships"><Relationship Id="rId9" Type="http://schemas.openxmlformats.org/officeDocument/2006/relationships/image" Target="../media/image76.png"/><Relationship Id="rId8" Type="http://schemas.openxmlformats.org/officeDocument/2006/relationships/image" Target="../media/image75.png"/><Relationship Id="rId7" Type="http://schemas.openxmlformats.org/officeDocument/2006/relationships/image" Target="../media/image74.png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78.png"/><Relationship Id="rId10" Type="http://schemas.openxmlformats.org/officeDocument/2006/relationships/image" Target="../media/image77.png"/><Relationship Id="rId1" Type="http://schemas.openxmlformats.org/officeDocument/2006/relationships/image" Target="../media/image68.png"/></Relationships>
</file>

<file path=ppt/slides/_rels/slide47.xml.rels><?xml version="1.0" encoding="UTF-8" standalone="yes"?>
<Relationships xmlns="http://schemas.openxmlformats.org/package/2006/relationships"><Relationship Id="rId9" Type="http://schemas.openxmlformats.org/officeDocument/2006/relationships/image" Target="../media/image87.png"/><Relationship Id="rId8" Type="http://schemas.openxmlformats.org/officeDocument/2006/relationships/image" Target="../media/image86.png"/><Relationship Id="rId7" Type="http://schemas.openxmlformats.org/officeDocument/2006/relationships/image" Target="../media/image85.png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91.png"/><Relationship Id="rId12" Type="http://schemas.openxmlformats.org/officeDocument/2006/relationships/image" Target="../media/image90.png"/><Relationship Id="rId11" Type="http://schemas.openxmlformats.org/officeDocument/2006/relationships/image" Target="../media/image89.png"/><Relationship Id="rId10" Type="http://schemas.openxmlformats.org/officeDocument/2006/relationships/image" Target="../media/image88.png"/><Relationship Id="rId1" Type="http://schemas.openxmlformats.org/officeDocument/2006/relationships/image" Target="../media/image79.png"/></Relationships>
</file>

<file path=ppt/slides/_rels/slide4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8.xml"/><Relationship Id="rId8" Type="http://schemas.openxmlformats.org/officeDocument/2006/relationships/vmlDrawing" Target="../drawings/vmlDrawing6.v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10.xml"/><Relationship Id="rId5" Type="http://schemas.openxmlformats.org/officeDocument/2006/relationships/image" Target="../media/image93.wmf"/><Relationship Id="rId4" Type="http://schemas.openxmlformats.org/officeDocument/2006/relationships/oleObject" Target="../embeddings/oleObject10.bin"/><Relationship Id="rId3" Type="http://schemas.openxmlformats.org/officeDocument/2006/relationships/tags" Target="../tags/tag109.xml"/><Relationship Id="rId2" Type="http://schemas.openxmlformats.org/officeDocument/2006/relationships/image" Target="../media/image92.wmf"/><Relationship Id="rId1" Type="http://schemas.openxmlformats.org/officeDocument/2006/relationships/oleObject" Target="../embeddings/oleObject9.bin"/></Relationships>
</file>

<file path=ppt/slides/_rels/slide4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12.xml"/><Relationship Id="rId7" Type="http://schemas.openxmlformats.org/officeDocument/2006/relationships/image" Target="../media/image96.wmf"/><Relationship Id="rId6" Type="http://schemas.openxmlformats.org/officeDocument/2006/relationships/oleObject" Target="../embeddings/oleObject12.bin"/><Relationship Id="rId5" Type="http://schemas.openxmlformats.org/officeDocument/2006/relationships/image" Target="../media/image95.png"/><Relationship Id="rId4" Type="http://schemas.openxmlformats.org/officeDocument/2006/relationships/image" Target="../media/image94.wmf"/><Relationship Id="rId3" Type="http://schemas.openxmlformats.org/officeDocument/2006/relationships/oleObject" Target="../embeddings/oleObject11.bin"/><Relationship Id="rId2" Type="http://schemas.openxmlformats.org/officeDocument/2006/relationships/image" Target="../media/image20.png"/><Relationship Id="rId11" Type="http://schemas.openxmlformats.org/officeDocument/2006/relationships/notesSlide" Target="../notesSlides/notesSlide19.xml"/><Relationship Id="rId10" Type="http://schemas.openxmlformats.org/officeDocument/2006/relationships/vmlDrawing" Target="../drawings/vmlDrawing7.vml"/><Relationship Id="rId1" Type="http://schemas.openxmlformats.org/officeDocument/2006/relationships/tags" Target="../tags/tag11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68.xml"/><Relationship Id="rId6" Type="http://schemas.openxmlformats.org/officeDocument/2006/relationships/image" Target="../media/image4.png"/><Relationship Id="rId5" Type="http://schemas.openxmlformats.org/officeDocument/2006/relationships/slide" Target="slide42.xml"/><Relationship Id="rId4" Type="http://schemas.openxmlformats.org/officeDocument/2006/relationships/image" Target="../media/image3.png"/><Relationship Id="rId3" Type="http://schemas.openxmlformats.org/officeDocument/2006/relationships/slide" Target="slide43.xml"/><Relationship Id="rId2" Type="http://schemas.openxmlformats.org/officeDocument/2006/relationships/image" Target="../media/image2.wmf"/><Relationship Id="rId10" Type="http://schemas.openxmlformats.org/officeDocument/2006/relationships/notesSlide" Target="../notesSlides/notesSlide3.xml"/><Relationship Id="rId1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4.xml"/><Relationship Id="rId2" Type="http://schemas.openxmlformats.org/officeDocument/2006/relationships/image" Target="../media/image97.png"/><Relationship Id="rId1" Type="http://schemas.openxmlformats.org/officeDocument/2006/relationships/tags" Target="../tags/tag1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" Target="slide48.xml"/><Relationship Id="rId8" Type="http://schemas.openxmlformats.org/officeDocument/2006/relationships/image" Target="../media/image8.png"/><Relationship Id="rId7" Type="http://schemas.openxmlformats.org/officeDocument/2006/relationships/slide" Target="slide45.x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wmf"/><Relationship Id="rId3" Type="http://schemas.openxmlformats.org/officeDocument/2006/relationships/oleObject" Target="../embeddings/oleObject3.bin"/><Relationship Id="rId2" Type="http://schemas.openxmlformats.org/officeDocument/2006/relationships/image" Target="../media/image5.wmf"/><Relationship Id="rId13" Type="http://schemas.openxmlformats.org/officeDocument/2006/relationships/vmlDrawing" Target="../drawings/vmlDrawing2.v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69.xml"/><Relationship Id="rId10" Type="http://schemas.openxmlformats.org/officeDocument/2006/relationships/image" Target="../media/image9.png"/><Relationship Id="rId1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70.xml"/><Relationship Id="rId7" Type="http://schemas.openxmlformats.org/officeDocument/2006/relationships/image" Target="../media/image13.png"/><Relationship Id="rId6" Type="http://schemas.openxmlformats.org/officeDocument/2006/relationships/slide" Target="slide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5.wmf"/><Relationship Id="rId11" Type="http://schemas.openxmlformats.org/officeDocument/2006/relationships/notesSlide" Target="../notesSlides/notesSlide4.xml"/><Relationship Id="rId10" Type="http://schemas.openxmlformats.org/officeDocument/2006/relationships/vmlDrawing" Target="../drawings/vmlDrawing3.vml"/><Relationship Id="rId1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1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sz="4400">
                <a:latin typeface="Arial" panose="020B0604020202020204" pitchFamily="34" charset="0"/>
                <a:ea typeface="微软雅黑" panose="020B0503020204020204" charset="-122"/>
              </a:rPr>
              <a:t>flow的发展以及应用</a:t>
            </a:r>
            <a:endParaRPr lang="zh-CN" altLang="en-US" sz="44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669882" y="4257675"/>
            <a:ext cx="10852237" cy="950984"/>
          </a:xfrm>
        </p:spPr>
        <p:txBody>
          <a:bodyPr/>
          <a:lstStyle/>
          <a:p>
            <a:pPr algn="r"/>
            <a:endParaRPr lang="en-US" altLang="zh-CN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r"/>
            <a:r>
              <a:rPr lang="en-US" altLang="zh-CN">
                <a:latin typeface="Arial" panose="020B0604020202020204" pitchFamily="34" charset="0"/>
                <a:ea typeface="微软雅黑" panose="020B0503020204020204" charset="-122"/>
              </a:rPr>
              <a:t>2020.4.3</a:t>
            </a:r>
            <a:endParaRPr lang="en-US" altLang="zh-CN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what does </a:t>
            </a:r>
            <a:r>
              <a:rPr>
                <a:sym typeface="+mn-ea"/>
              </a:rPr>
              <a:t>real NVP </a:t>
            </a:r>
            <a:r>
              <a:rPr lang="en-US" altLang="zh-CN">
                <a:sym typeface="+mn-ea"/>
              </a:rPr>
              <a:t>want to do ?</a:t>
            </a:r>
            <a:endParaRPr lang="en-US" altLang="zh-CN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1800"/>
              <a:t>希望</a:t>
            </a:r>
            <a:r>
              <a:rPr lang="en-US" altLang="zh-CN" sz="1800"/>
              <a:t>flow</a:t>
            </a:r>
            <a:r>
              <a:rPr sz="1800"/>
              <a:t>能够更好地学习，</a:t>
            </a:r>
            <a:r>
              <a:rPr lang="en-US" altLang="zh-CN" sz="1800"/>
              <a:t>X &lt;--&gt; Z </a:t>
            </a:r>
            <a:r>
              <a:rPr sz="1800"/>
              <a:t>之间的变换</a:t>
            </a:r>
            <a:endParaRPr sz="1800"/>
          </a:p>
          <a:p>
            <a:pPr lvl="1"/>
            <a:r>
              <a:rPr sz="1800"/>
              <a:t>仿射耦合层（</a:t>
            </a:r>
            <a:r>
              <a:rPr sz="1800">
                <a:solidFill>
                  <a:srgbClr val="0070C0"/>
                </a:solidFill>
                <a:sym typeface="+mn-ea"/>
              </a:rPr>
              <a:t>non-volume</a:t>
            </a:r>
            <a:r>
              <a:rPr sz="1800">
                <a:sym typeface="+mn-ea"/>
              </a:rPr>
              <a:t> preserving</a:t>
            </a:r>
            <a:r>
              <a:rPr sz="1800"/>
              <a:t>）</a:t>
            </a:r>
            <a:endParaRPr sz="1800"/>
          </a:p>
          <a:p>
            <a:r>
              <a:rPr sz="1800">
                <a:sym typeface="+mn-ea"/>
              </a:rPr>
              <a:t>减少计算成本，考虑相关性：</a:t>
            </a:r>
            <a:endParaRPr sz="1800">
              <a:sym typeface="+mn-ea"/>
            </a:endParaRPr>
          </a:p>
          <a:p>
            <a:pPr lvl="1"/>
            <a:r>
              <a:rPr lang="en-US" altLang="zh-CN" sz="1800">
                <a:solidFill>
                  <a:srgbClr val="0070C0"/>
                </a:solidFill>
                <a:sym typeface="+mn-ea"/>
              </a:rPr>
              <a:t>factor out</a:t>
            </a:r>
            <a:r>
              <a:rPr sz="1800">
                <a:solidFill>
                  <a:srgbClr val="0070C0"/>
                </a:solidFill>
                <a:sym typeface="+mn-ea"/>
              </a:rPr>
              <a:t>：</a:t>
            </a:r>
            <a:r>
              <a:rPr lang="en-US" altLang="zh-CN" sz="1800">
                <a:sym typeface="+mn-ea"/>
              </a:rPr>
              <a:t>Z</a:t>
            </a:r>
            <a:r>
              <a:rPr sz="1800">
                <a:sym typeface="+mn-ea"/>
              </a:rPr>
              <a:t>的分布不是一次性构造，而是不同尺度潜变量拼接而成，采用了一个组合式的条件分布。</a:t>
            </a:r>
            <a:endParaRPr lang="zh-CN" altLang="en-US" sz="1800"/>
          </a:p>
          <a:p>
            <a:endParaRPr sz="1800"/>
          </a:p>
          <a:p>
            <a:endParaRPr sz="1800"/>
          </a:p>
          <a:p>
            <a:endParaRPr sz="1800"/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solidFill>
                  <a:srgbClr val="0070C0"/>
                </a:solidFill>
                <a:sym typeface="+mn-ea"/>
              </a:rPr>
              <a:t>non-volume</a:t>
            </a:r>
            <a:r>
              <a:rPr>
                <a:sym typeface="+mn-ea"/>
              </a:rPr>
              <a:t> preserving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/>
              <a:t>仿射耦合层</a:t>
            </a:r>
            <a:endParaRPr lang="zh-CN" altLang="en-US" sz="2400" dirty="0"/>
          </a:p>
          <a:p>
            <a:r>
              <a:rPr lang="en-US" altLang="zh-CN" sz="2400" dirty="0">
                <a:sym typeface="+mn-ea"/>
              </a:rPr>
              <a:t>z1= x1</a:t>
            </a:r>
            <a:endParaRPr lang="en-US" altLang="zh-CN" sz="2400" dirty="0"/>
          </a:p>
          <a:p>
            <a:r>
              <a:rPr lang="en-US" altLang="zh-CN" sz="2400" dirty="0">
                <a:sym typeface="+mn-ea"/>
              </a:rPr>
              <a:t>z2 = x2 * </a:t>
            </a:r>
            <a:r>
              <a:rPr lang="en-US" altLang="zh-CN" sz="2400" dirty="0">
                <a:solidFill>
                  <a:srgbClr val="0070C0"/>
                </a:solidFill>
                <a:sym typeface="+mn-ea"/>
              </a:rPr>
              <a:t>s(x1)</a:t>
            </a:r>
            <a:r>
              <a:rPr lang="en-US" altLang="zh-CN" sz="2400" dirty="0">
                <a:sym typeface="+mn-ea"/>
              </a:rPr>
              <a:t> + t(x1)</a:t>
            </a:r>
            <a:endParaRPr lang="en-US" altLang="zh-CN" sz="2400" dirty="0">
              <a:sym typeface="+mn-ea"/>
            </a:endParaRPr>
          </a:p>
          <a:p>
            <a:endParaRPr lang="en-US" altLang="zh-CN" sz="2400" dirty="0">
              <a:sym typeface="+mn-ea"/>
            </a:endParaRPr>
          </a:p>
          <a:p>
            <a:endParaRPr lang="en-US" altLang="zh-CN" sz="2400" dirty="0">
              <a:sym typeface="+mn-ea"/>
            </a:endParaRPr>
          </a:p>
          <a:p>
            <a:r>
              <a:rPr lang="en-US" altLang="zh-CN" sz="2400" dirty="0">
                <a:sym typeface="+mn-ea"/>
              </a:rPr>
              <a:t>det</a:t>
            </a:r>
            <a:r>
              <a:rPr sz="2400" dirty="0">
                <a:sym typeface="+mn-ea"/>
              </a:rPr>
              <a:t>不是</a:t>
            </a:r>
            <a:r>
              <a:rPr lang="en-US" altLang="zh-CN" sz="2400" dirty="0">
                <a:sym typeface="+mn-ea"/>
              </a:rPr>
              <a:t>1</a:t>
            </a:r>
            <a:r>
              <a:rPr sz="2400" dirty="0">
                <a:sym typeface="+mn-ea"/>
              </a:rPr>
              <a:t>了 </a:t>
            </a:r>
            <a:r>
              <a:rPr lang="en-US" altLang="zh-CN" sz="2400" dirty="0">
                <a:sym typeface="+mn-ea"/>
              </a:rPr>
              <a:t>--</a:t>
            </a:r>
            <a:r>
              <a:rPr sz="2400" dirty="0">
                <a:sym typeface="+mn-ea"/>
              </a:rPr>
              <a:t>》 非体积保持</a:t>
            </a:r>
            <a:endParaRPr sz="2400" dirty="0">
              <a:sym typeface="+mn-ea"/>
            </a:endParaRPr>
          </a:p>
          <a:p>
            <a:r>
              <a:rPr sz="2400" dirty="0">
                <a:sym typeface="+mn-ea"/>
              </a:rPr>
              <a:t>更多：（</a:t>
            </a:r>
            <a:r>
              <a:rPr sz="24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概率密度变换公式，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见附录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4</a:t>
            </a:r>
            <a:r>
              <a:rPr sz="2400" dirty="0">
                <a:sym typeface="+mn-ea"/>
              </a:rPr>
              <a:t>）</a:t>
            </a:r>
            <a:endParaRPr lang="en-US" altLang="zh-CN" sz="2400" dirty="0">
              <a:sym typeface="+mn-ea"/>
            </a:endParaRPr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</p:txBody>
      </p:sp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745480" y="3760470"/>
          <a:ext cx="2966085" cy="1096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0" name="" r:id="rId1" imgW="1168400" imgH="431800" progId="Equation.KSEE3">
                  <p:embed/>
                </p:oleObj>
              </mc:Choice>
              <mc:Fallback>
                <p:oleObj name="" r:id="rId1" imgW="1168400" imgH="431800" progId="Equation.KSEE3">
                  <p:embed/>
                  <p:pic>
                    <p:nvPicPr>
                      <p:cNvPr id="0" name="图片 307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745480" y="3760470"/>
                        <a:ext cx="2966085" cy="10960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幻灯片缩放定位 4">
            <a:hlinkClick r:id="rId3" action="ppaction://hlinksldjump"/>
          </p:cNvPr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425" y="4976946"/>
            <a:ext cx="1564462" cy="880010"/>
          </a:xfrm>
          <a:prstGeom prst="rect">
            <a:avLst/>
          </a:prstGeom>
          <a:ln w="3175">
            <a:solidFill>
              <a:prstClr val="lightGray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sym typeface="+mn-ea"/>
              </a:rPr>
              <a:t>factor out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</a:rPr>
              <a:t>分解层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1" y="1292195"/>
            <a:ext cx="10852237" cy="3757872"/>
          </a:xfrm>
        </p:spPr>
        <p:txBody>
          <a:bodyPr/>
          <a:lstStyle/>
          <a:p>
            <a:r>
              <a:rPr lang="zh-CN" altLang="en-US" sz="1800" dirty="0"/>
              <a:t>动机：</a:t>
            </a:r>
            <a:r>
              <a:rPr sz="1800" dirty="0">
                <a:sym typeface="+mn-ea"/>
              </a:rPr>
              <a:t>减少计算成本。</a:t>
            </a:r>
            <a:endParaRPr lang="zh-CN" altLang="en-US" sz="1800" dirty="0"/>
          </a:p>
          <a:p>
            <a:pPr lvl="1"/>
            <a:r>
              <a:rPr lang="zh-CN" altLang="en-US" sz="1800" dirty="0"/>
              <a:t>直接应用</a:t>
            </a:r>
            <a:r>
              <a:rPr sz="18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概率密度变换公式</a:t>
            </a:r>
            <a:r>
              <a:rPr lang="zh-CN" altLang="en-US" sz="1800" dirty="0"/>
              <a:t>，导致计算成本很高。</a:t>
            </a:r>
            <a:endParaRPr lang="zh-CN" altLang="en-US" sz="1800" dirty="0"/>
          </a:p>
          <a:p>
            <a:endParaRPr lang="en-US" altLang="zh-CN" sz="1800" dirty="0"/>
          </a:p>
          <a:p>
            <a:r>
              <a:rPr lang="zh-CN" altLang="en-US" sz="1800" dirty="0"/>
              <a:t>方法：    </a:t>
            </a:r>
            <a:r>
              <a:rPr lang="en-US" altLang="zh-CN" sz="1800" dirty="0"/>
              <a:t>X &lt;-&gt;  Z                 X &lt;-&gt;   Z1</a:t>
            </a:r>
            <a:r>
              <a:rPr lang="zh-CN" altLang="en-US" sz="1800" dirty="0"/>
              <a:t>，</a:t>
            </a:r>
            <a:r>
              <a:rPr lang="en-US" altLang="zh-CN" sz="1800" dirty="0"/>
              <a:t>Z2</a:t>
            </a:r>
            <a:r>
              <a:rPr lang="zh-CN" altLang="en-US" sz="1800" dirty="0"/>
              <a:t>，</a:t>
            </a:r>
            <a:r>
              <a:rPr lang="en-US" altLang="zh-CN" sz="1800" dirty="0"/>
              <a:t>…, Zn</a:t>
            </a:r>
            <a:endParaRPr sz="1800" dirty="0">
              <a:sym typeface="+mn-ea"/>
            </a:endParaRPr>
          </a:p>
          <a:p>
            <a:pPr lvl="1"/>
            <a:r>
              <a:rPr lang="zh-CN" altLang="en-US" sz="1800" dirty="0"/>
              <a:t>抛弃了 p(z) 是标准正态分布的直接假设，而采用了一个组合式的条件分布。</a:t>
            </a:r>
            <a:endParaRPr lang="zh-CN" altLang="en-US" sz="1800" dirty="0"/>
          </a:p>
          <a:p>
            <a:pPr lvl="1"/>
            <a:r>
              <a:rPr lang="zh-CN" altLang="en-US" sz="1800" dirty="0"/>
              <a:t>最终潜在空间不是一次性得到的，而是通过不同尺度潜在变量拼接而成的。</a:t>
            </a:r>
            <a:endParaRPr lang="zh-CN" altLang="en-US" sz="1800" dirty="0"/>
          </a:p>
        </p:txBody>
      </p:sp>
      <p:pic>
        <p:nvPicPr>
          <p:cNvPr id="5" name="幻灯片缩放定位 4">
            <a:hlinkClick r:id="rId1" action="ppaction://hlinksldjump"/>
          </p:cNvPr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494" y="882893"/>
            <a:ext cx="1502414" cy="845108"/>
          </a:xfrm>
          <a:prstGeom prst="rect">
            <a:avLst/>
          </a:prstGeom>
          <a:ln w="3175">
            <a:solidFill>
              <a:prstClr val="lightGray"/>
            </a:solidFill>
          </a:ln>
        </p:spPr>
      </p:pic>
      <p:cxnSp>
        <p:nvCxnSpPr>
          <p:cNvPr id="7" name="直接连接符 6"/>
          <p:cNvCxnSpPr/>
          <p:nvPr/>
        </p:nvCxnSpPr>
        <p:spPr>
          <a:xfrm>
            <a:off x="1951630" y="2761303"/>
            <a:ext cx="1050877" cy="3138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5847" y="284680"/>
            <a:ext cx="10852237" cy="648000"/>
          </a:xfrm>
        </p:spPr>
        <p:txBody>
          <a:bodyPr/>
          <a:lstStyle/>
          <a:p>
            <a:r>
              <a:rPr lang="en-US" altLang="zh-CN" sz="2400" dirty="0">
                <a:latin typeface="Arial" panose="020B0604020202020204" pitchFamily="34" charset="0"/>
                <a:ea typeface="微软雅黑" panose="020B0503020204020204" charset="-122"/>
              </a:rPr>
              <a:t>factor out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：举例说明</a:t>
            </a:r>
            <a:endParaRPr sz="240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5890" y="805218"/>
            <a:ext cx="7319645" cy="5065992"/>
          </a:xfrm>
        </p:spPr>
        <p:txBody>
          <a:bodyPr/>
          <a:lstStyle/>
          <a:p>
            <a:endParaRPr lang="en-US" altLang="zh-CN" sz="20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r>
              <a:rPr lang="zh-CN" altLang="en-US" sz="2000" dirty="0">
                <a:latin typeface="Arial" panose="020B0604020202020204" pitchFamily="34" charset="0"/>
                <a:ea typeface="微软雅黑" panose="020B0503020204020204" charset="-122"/>
              </a:rPr>
              <a:t>以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charset="-122"/>
              </a:rPr>
              <a:t>z = [z1, z2] 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charset="-122"/>
              </a:rPr>
              <a:t>为例</a:t>
            </a:r>
            <a:endParaRPr lang="en-US" altLang="zh-CN" sz="20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r>
              <a:rPr sz="2000" dirty="0">
                <a:latin typeface="Arial" panose="020B0604020202020204" pitchFamily="34" charset="0"/>
                <a:ea typeface="微软雅黑" panose="020B0503020204020204" charset="-122"/>
              </a:rPr>
              <a:t>假定服从DLogistic分布</a:t>
            </a:r>
            <a:endParaRPr sz="20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endParaRPr lang="en-US" altLang="zh-CN" sz="20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endParaRPr lang="en-US" altLang="zh-CN" sz="20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endParaRPr lang="en-US" altLang="zh-CN" sz="20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endParaRPr lang="en-US" altLang="zh-CN" sz="20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endParaRPr lang="en-US" altLang="zh-CN" sz="20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r>
              <a:rPr lang="zh-CN" altLang="en-US" sz="2000" dirty="0">
                <a:latin typeface="Arial" panose="020B0604020202020204" pitchFamily="34" charset="0"/>
                <a:ea typeface="微软雅黑" panose="020B0503020204020204" charset="-122"/>
              </a:rPr>
              <a:t>了解更多：</a:t>
            </a:r>
            <a:endParaRPr sz="200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320606" y="158750"/>
            <a:ext cx="4201795" cy="6540500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 flipV="1">
            <a:off x="3442468" y="594862"/>
            <a:ext cx="6861592" cy="14113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3442468" y="2123409"/>
            <a:ext cx="5319395" cy="8245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对象 10">
                <a:hlinkClick r:id="" action="ppaction://ole?verb=0"/>
              </p:cNvPr>
              <p:cNvSpPr txBox="1"/>
              <p:nvPr/>
            </p:nvSpPr>
            <p:spPr>
              <a:xfrm>
                <a:off x="532674" y="2635272"/>
                <a:ext cx="6209320" cy="1677421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CN" alt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  <m:d>
                        <m:d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zh-CN" alt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zh-CN" alt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det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num>
                                <m:den>
                                  <m: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func>
                        </m:e>
                      </m:d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begChr m:val="|"/>
                          <m:endChr m:val="|"/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zh-CN" alt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det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zh-CN" alt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zh-CN" alt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zh-CN" alt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</m:e>
                      </m:d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begChr m:val="|"/>
                          <m:endChr m:val="|"/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zh-CN" alt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det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zh-CN" alt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1" name="对象 10">
                <a:hlinkClick r:id="" action="ppaction://ole?verb=0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74" y="2635272"/>
                <a:ext cx="6209320" cy="167742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pic>
        <p:nvPicPr>
          <p:cNvPr id="27" name="幻灯片缩放定位 26">
            <a:hlinkClick r:id="rId4" action="ppaction://hlinksldjump"/>
          </p:cNvPr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143" y="4681382"/>
            <a:ext cx="1819135" cy="1069232"/>
          </a:xfrm>
          <a:prstGeom prst="rect">
            <a:avLst/>
          </a:prstGeom>
          <a:ln w="3175">
            <a:solidFill>
              <a:prstClr val="lightGray"/>
            </a:solidFill>
          </a:ln>
        </p:spPr>
      </p:pic>
      <p:pic>
        <p:nvPicPr>
          <p:cNvPr id="29" name="幻灯片缩放定位 28">
            <a:hlinkClick r:id="rId6" action="ppaction://hlinksldjump"/>
          </p:cNvPr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4855" y="4681382"/>
            <a:ext cx="1900857" cy="1069232"/>
          </a:xfrm>
          <a:prstGeom prst="rect">
            <a:avLst/>
          </a:prstGeom>
          <a:ln w="3175">
            <a:solidFill>
              <a:prstClr val="lightGray"/>
            </a:solidFill>
          </a:ln>
        </p:spPr>
      </p:pic>
    </p:spTree>
    <p:custDataLst>
      <p:tags r:id="rId8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评价指标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/>
              <a:t>目标函数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每个维度（像素）比特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</p:txBody>
      </p:sp>
      <p:graphicFrame>
        <p:nvGraphicFramePr>
          <p:cNvPr id="4" name="对象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95020" y="1627505"/>
          <a:ext cx="8646160" cy="2303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81" name="" r:id="rId1" imgW="3530600" imgH="939800" progId="Equation.KSEE3">
                  <p:embed/>
                </p:oleObj>
              </mc:Choice>
              <mc:Fallback>
                <p:oleObj name="" r:id="rId1" imgW="3530600" imgH="939800" progId="Equation.KSEE3">
                  <p:embed/>
                  <p:pic>
                    <p:nvPicPr>
                      <p:cNvPr id="0" name="图片 307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95020" y="1627505"/>
                        <a:ext cx="8646160" cy="23031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194435" y="4941570"/>
          <a:ext cx="243268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82" name="" r:id="rId3" imgW="1066800" imgH="419100" progId="Equation.KSEE3">
                  <p:embed/>
                </p:oleObj>
              </mc:Choice>
              <mc:Fallback>
                <p:oleObj name="" r:id="rId3" imgW="1066800" imgH="419100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4435" y="4941570"/>
                        <a:ext cx="2432685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效果</a:t>
            </a:r>
            <a:endParaRPr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000" dirty="0"/>
              <a:t>评价：</a:t>
            </a:r>
            <a:r>
              <a:rPr lang="en-US" altLang="zh-CN" sz="2000" dirty="0"/>
              <a:t>bit / dimension</a:t>
            </a:r>
            <a:endParaRPr lang="en-US" altLang="zh-CN" sz="2000" dirty="0"/>
          </a:p>
          <a:p>
            <a:pPr lvl="1"/>
            <a:r>
              <a:rPr lang="zh-CN" altLang="en-US" sz="2000" dirty="0">
                <a:sym typeface="+mn-ea"/>
              </a:rPr>
              <a:t>没有超过</a:t>
            </a:r>
            <a:r>
              <a:rPr lang="en-US" altLang="zh-CN" sz="2000" dirty="0">
                <a:sym typeface="+mn-ea"/>
              </a:rPr>
              <a:t>baseline</a:t>
            </a:r>
            <a:endParaRPr lang="en-US" altLang="zh-CN" sz="2000" dirty="0">
              <a:sym typeface="+mn-ea"/>
            </a:endParaRPr>
          </a:p>
          <a:p>
            <a:pPr lvl="1"/>
            <a:r>
              <a:rPr lang="zh-CN" altLang="en-US" sz="2000" dirty="0"/>
              <a:t>效果</a:t>
            </a:r>
            <a:r>
              <a:rPr lang="en-US" altLang="zh-CN" sz="2000" dirty="0"/>
              <a:t>competitive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/>
              <a:t>生成的图像</a:t>
            </a:r>
            <a:endParaRPr lang="en-US" altLang="zh-CN" sz="2000" dirty="0"/>
          </a:p>
          <a:p>
            <a:pPr lvl="1"/>
            <a:r>
              <a:rPr lang="zh-CN" altLang="en-US" sz="2000" dirty="0"/>
              <a:t>比</a:t>
            </a:r>
            <a:r>
              <a:rPr lang="en-US" altLang="zh-CN" sz="2000" dirty="0"/>
              <a:t>NICE</a:t>
            </a:r>
            <a:r>
              <a:rPr lang="zh-CN" altLang="en-US" sz="2000" dirty="0"/>
              <a:t>清晰一些。</a:t>
            </a:r>
            <a:endParaRPr lang="en-US" altLang="zh-CN" sz="2000" dirty="0"/>
          </a:p>
          <a:p>
            <a:pPr lvl="1"/>
            <a:r>
              <a:rPr lang="zh-CN" altLang="en-US" sz="2000" dirty="0"/>
              <a:t>有时输出语义不明（</a:t>
            </a:r>
            <a:r>
              <a:rPr lang="en-US" altLang="zh-CN" sz="2000" dirty="0"/>
              <a:t>improbable</a:t>
            </a:r>
            <a:r>
              <a:rPr lang="zh-CN" altLang="en-US" sz="2000" dirty="0"/>
              <a:t>）的样本，比如</a:t>
            </a:r>
            <a:r>
              <a:rPr lang="en-US" altLang="zh-CN" sz="2000" dirty="0" err="1"/>
              <a:t>CelebA</a:t>
            </a:r>
            <a:r>
              <a:rPr lang="zh-CN" altLang="en-US" sz="2000" dirty="0"/>
              <a:t>。</a:t>
            </a:r>
            <a:endParaRPr lang="en-US" altLang="zh-CN" sz="2000" dirty="0"/>
          </a:p>
          <a:p>
            <a:pPr lvl="2"/>
            <a:r>
              <a:rPr lang="zh-CN" altLang="en-US" dirty="0"/>
              <a:t>解释：在</a:t>
            </a:r>
            <a:r>
              <a:rPr lang="en-US" altLang="zh-CN" dirty="0"/>
              <a:t>limited capacity setting</a:t>
            </a:r>
            <a:r>
              <a:rPr lang="zh-CN" altLang="en-US" dirty="0"/>
              <a:t>里，相对于样本质量，最大似然更加重视多样性。</a:t>
            </a:r>
            <a:endParaRPr lang="en-US" altLang="zh-CN" dirty="0"/>
          </a:p>
          <a:p>
            <a:pPr lvl="2"/>
            <a:r>
              <a:rPr lang="zh-CN" altLang="en-US" dirty="0"/>
              <a:t>见参考文献</a:t>
            </a:r>
            <a:r>
              <a:rPr lang="en-US" altLang="zh-CN" dirty="0"/>
              <a:t>【22】【62】</a:t>
            </a:r>
            <a:endParaRPr lang="en-US" altLang="zh-CN" dirty="0"/>
          </a:p>
          <a:p>
            <a:pPr lvl="3"/>
            <a:endParaRPr lang="zh-CN" altLang="en-US" sz="2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49143" y="1296000"/>
            <a:ext cx="7742857" cy="2571429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图像生成</a:t>
            </a:r>
            <a:r>
              <a:rPr lang="en-US" altLang="zh-CN" dirty="0"/>
              <a:t>---</a:t>
            </a:r>
            <a:r>
              <a:rPr lang="zh-CN" altLang="en-US" dirty="0"/>
              <a:t>效果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samples from the model</a:t>
            </a:r>
            <a:endParaRPr lang="en-US" altLang="zh-CN" dirty="0"/>
          </a:p>
          <a:p>
            <a:pPr lvl="1"/>
            <a:r>
              <a:rPr lang="en-US" altLang="zh-CN" dirty="0"/>
              <a:t>CIFAR-10, </a:t>
            </a:r>
            <a:endParaRPr lang="en-US" altLang="zh-CN" dirty="0"/>
          </a:p>
          <a:p>
            <a:pPr lvl="1"/>
            <a:r>
              <a:rPr lang="en-US" altLang="zh-CN" dirty="0" err="1"/>
              <a:t>Imagenet</a:t>
            </a:r>
            <a:r>
              <a:rPr lang="en-US" altLang="zh-CN" dirty="0"/>
              <a:t> (32 </a:t>
            </a:r>
            <a:r>
              <a:rPr lang="en-US" altLang="zh-CN" i="1" dirty="0"/>
              <a:t>× </a:t>
            </a:r>
            <a:r>
              <a:rPr lang="en-US" altLang="zh-CN" dirty="0"/>
              <a:t>32),</a:t>
            </a:r>
            <a:endParaRPr lang="en-US" altLang="zh-CN" dirty="0"/>
          </a:p>
          <a:p>
            <a:pPr lvl="1"/>
            <a:r>
              <a:rPr lang="en-US" altLang="zh-CN" dirty="0"/>
              <a:t> </a:t>
            </a:r>
            <a:r>
              <a:rPr lang="en-US" altLang="zh-CN" dirty="0" err="1"/>
              <a:t>Imagenet</a:t>
            </a:r>
            <a:r>
              <a:rPr lang="en-US" altLang="zh-CN" dirty="0"/>
              <a:t> (64 </a:t>
            </a:r>
            <a:r>
              <a:rPr lang="en-US" altLang="zh-CN" i="1" dirty="0"/>
              <a:t>× </a:t>
            </a:r>
            <a:r>
              <a:rPr lang="en-US" altLang="zh-CN" dirty="0"/>
              <a:t>64),</a:t>
            </a:r>
            <a:endParaRPr lang="en-US" altLang="zh-CN" dirty="0"/>
          </a:p>
          <a:p>
            <a:pPr lvl="1"/>
            <a:r>
              <a:rPr lang="en-US" altLang="zh-CN" dirty="0"/>
              <a:t> </a:t>
            </a:r>
            <a:r>
              <a:rPr lang="en-US" altLang="zh-CN" dirty="0" err="1"/>
              <a:t>CelebA</a:t>
            </a:r>
            <a:r>
              <a:rPr lang="en-US" altLang="zh-CN" dirty="0"/>
              <a:t>, </a:t>
            </a:r>
            <a:r>
              <a:rPr lang="zh-CN" altLang="en-US" dirty="0"/>
              <a:t>（</a:t>
            </a:r>
            <a:r>
              <a:rPr lang="en-US" altLang="zh-CN" dirty="0"/>
              <a:t>64×64</a:t>
            </a:r>
            <a:r>
              <a:rPr lang="zh-CN" altLang="en-US" dirty="0"/>
              <a:t>）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b="21926"/>
          <a:stretch>
            <a:fillRect/>
          </a:stretch>
        </p:blipFill>
        <p:spPr>
          <a:xfrm>
            <a:off x="5367419" y="1080000"/>
            <a:ext cx="3647619" cy="5041355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 flipV="1">
            <a:off x="2579427" y="1665027"/>
            <a:ext cx="2661313" cy="204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2442949" y="3534770"/>
            <a:ext cx="2797791" cy="1842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幻灯片缩放定位 6">
            <a:hlinkClick r:id="rId2" action="ppaction://hlinksldjump"/>
          </p:cNvPr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6715" y="410926"/>
            <a:ext cx="1573465" cy="885074"/>
          </a:xfrm>
          <a:prstGeom prst="rect">
            <a:avLst/>
          </a:prstGeom>
          <a:ln w="3175">
            <a:solidFill>
              <a:prstClr val="lightGray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5927" y="2309695"/>
            <a:ext cx="10852237" cy="648000"/>
          </a:xfrm>
        </p:spPr>
        <p:txBody>
          <a:bodyPr/>
          <a:lstStyle/>
          <a:p>
            <a:pPr algn="ctr"/>
            <a:r>
              <a:rPr lang="zh-CN" altLang="en-US" dirty="0"/>
              <a:t>Glow: Generative Flow</a:t>
            </a:r>
            <a:br>
              <a:rPr lang="zh-CN" altLang="en-US" dirty="0"/>
            </a:br>
            <a:r>
              <a:rPr lang="zh-CN" altLang="en-US" dirty="0"/>
              <a:t>with Invertible </a:t>
            </a:r>
            <a:r>
              <a:rPr lang="zh-CN" altLang="en-US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1×1 Convolutions</a:t>
            </a:r>
            <a:endParaRPr lang="zh-CN" altLang="en-US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what does Glow want to do?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1800" dirty="0">
                <a:sym typeface="+mn-ea"/>
              </a:rPr>
              <a:t>希望生成高分辨率图像。</a:t>
            </a:r>
            <a:endParaRPr sz="1800" dirty="0">
              <a:sym typeface="+mn-ea"/>
            </a:endParaRPr>
          </a:p>
          <a:p>
            <a:pPr lvl="1"/>
            <a:r>
              <a:rPr lang="zh-CN" altLang="en-US" sz="1800" dirty="0"/>
              <a:t>和</a:t>
            </a:r>
            <a:r>
              <a:rPr lang="en-US" altLang="zh-CN" sz="1800" dirty="0" err="1">
                <a:sym typeface="+mn-ea"/>
              </a:rPr>
              <a:t>realNVP</a:t>
            </a:r>
            <a:r>
              <a:rPr lang="zh-CN" altLang="en-US" sz="1800" dirty="0">
                <a:sym typeface="+mn-ea"/>
              </a:rPr>
              <a:t>不同</a:t>
            </a:r>
            <a:r>
              <a:rPr lang="zh-CN" altLang="en-US" sz="1800" dirty="0"/>
              <a:t>之处是，</a:t>
            </a:r>
            <a:endParaRPr lang="zh-CN" altLang="en-US" sz="1800" b="1" dirty="0"/>
          </a:p>
          <a:p>
            <a:pPr lvl="1"/>
            <a:r>
              <a:rPr lang="zh-CN" altLang="en-US" sz="1800" b="1" dirty="0"/>
              <a:t>1×1 Convolutions：</a:t>
            </a:r>
            <a:r>
              <a:rPr lang="zh-CN" altLang="en-US" sz="1800" dirty="0"/>
              <a:t>改进了</a:t>
            </a:r>
            <a:r>
              <a:rPr lang="en-US" altLang="zh-CN" sz="1800" dirty="0"/>
              <a:t>shuffle</a:t>
            </a:r>
            <a:r>
              <a:rPr lang="zh-CN" altLang="en-US" sz="1800" dirty="0"/>
              <a:t>方式。（沿着通道方向打乱）</a:t>
            </a:r>
            <a:endParaRPr lang="en-US" altLang="zh-CN" sz="1800" dirty="0"/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83870" y="236372"/>
            <a:ext cx="10852237" cy="648000"/>
          </a:xfrm>
        </p:spPr>
        <p:txBody>
          <a:bodyPr/>
          <a:lstStyle/>
          <a:p>
            <a:r>
              <a:rPr dirty="0"/>
              <a:t>回顾：维度打乱</a:t>
            </a:r>
            <a:r>
              <a:rPr lang="en-US" altLang="zh-CN" dirty="0"/>
              <a:t>(shuffle)</a:t>
            </a:r>
            <a:r>
              <a:rPr dirty="0"/>
              <a:t>方式</a:t>
            </a:r>
            <a:endParaRPr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63177" y="1079465"/>
            <a:ext cx="10852237" cy="5041355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▲ NICE</a:t>
            </a:r>
            <a:r>
              <a:rPr lang="zh-CN" altLang="en-US" dirty="0"/>
              <a:t>：</a:t>
            </a:r>
            <a:r>
              <a:rPr lang="en-US" altLang="zh-CN" dirty="0" err="1"/>
              <a:t>交叉耦合</a:t>
            </a:r>
            <a:r>
              <a:rPr lang="zh-CN" altLang="en-US" dirty="0"/>
              <a:t>（</a:t>
            </a:r>
            <a:r>
              <a:rPr lang="en-US" altLang="zh-CN" dirty="0"/>
              <a:t>reverse</a:t>
            </a:r>
            <a:r>
              <a:rPr lang="zh-CN" altLang="en-US" dirty="0"/>
              <a:t>）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                                                             		</a:t>
            </a:r>
            <a:r>
              <a:rPr lang="en-US" altLang="zh-CN" dirty="0">
                <a:sym typeface="+mn-ea"/>
              </a:rPr>
              <a:t>▲ Glow</a:t>
            </a:r>
            <a:r>
              <a:rPr lang="zh-CN" altLang="en-US" dirty="0">
                <a:sym typeface="+mn-ea"/>
              </a:rPr>
              <a:t>：可逆</a:t>
            </a:r>
            <a:r>
              <a:rPr lang="en-US" altLang="zh-CN" dirty="0">
                <a:sym typeface="+mn-ea"/>
              </a:rPr>
              <a:t>1X1</a:t>
            </a:r>
            <a:r>
              <a:rPr lang="zh-CN" altLang="en-US" dirty="0">
                <a:sym typeface="+mn-ea"/>
              </a:rPr>
              <a:t>卷积</a:t>
            </a:r>
            <a:endParaRPr lang="en-US" altLang="zh-CN" dirty="0">
              <a:sym typeface="+mn-ea"/>
            </a:endParaRPr>
          </a:p>
          <a:p>
            <a:pPr lvl="8"/>
            <a:endParaRPr lang="en-US" altLang="zh-CN" dirty="0">
              <a:sym typeface="+mn-ea"/>
            </a:endParaRPr>
          </a:p>
          <a:p>
            <a:pPr lvl="8"/>
            <a:endParaRPr lang="en-US" altLang="zh-CN" dirty="0">
              <a:sym typeface="+mn-ea"/>
            </a:endParaRPr>
          </a:p>
          <a:p>
            <a:pPr lvl="8"/>
            <a:endParaRPr lang="en-US" altLang="zh-CN" dirty="0">
              <a:sym typeface="+mn-ea"/>
            </a:endParaRPr>
          </a:p>
          <a:p>
            <a:pPr lvl="8"/>
            <a:endParaRPr lang="en-US" altLang="zh-CN" dirty="0">
              <a:sym typeface="+mn-ea"/>
            </a:endParaRPr>
          </a:p>
          <a:p>
            <a:pPr lvl="8"/>
            <a:endParaRPr lang="en-US" altLang="zh-CN" dirty="0">
              <a:sym typeface="+mn-ea"/>
            </a:endParaRPr>
          </a:p>
          <a:p>
            <a:pPr lvl="8"/>
            <a:endParaRPr lang="en-US" altLang="zh-CN" dirty="0">
              <a:sym typeface="+mn-ea"/>
            </a:endParaRPr>
          </a:p>
          <a:p>
            <a:pPr lvl="8"/>
            <a:endParaRPr lang="en-US" altLang="zh-CN" dirty="0">
              <a:sym typeface="+mn-ea"/>
            </a:endParaRPr>
          </a:p>
          <a:p>
            <a:r>
              <a:rPr lang="en-US" altLang="zh-CN" dirty="0"/>
              <a:t>▲ </a:t>
            </a:r>
            <a:r>
              <a:rPr lang="en-US" altLang="zh-CN" dirty="0" err="1"/>
              <a:t>RealNVP</a:t>
            </a:r>
            <a:r>
              <a:rPr lang="zh-CN" altLang="en-US" dirty="0"/>
              <a:t>：</a:t>
            </a:r>
            <a:r>
              <a:rPr lang="en-US" altLang="zh-CN" dirty="0" err="1"/>
              <a:t>随机打乱每一步输出的整个向量</a:t>
            </a:r>
            <a:endParaRPr lang="en-US" altLang="zh-CN" dirty="0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699294" y="1804285"/>
            <a:ext cx="4516120" cy="2059305"/>
          </a:xfrm>
          <a:prstGeom prst="rect">
            <a:avLst/>
          </a:prstGeom>
        </p:spPr>
      </p:pic>
      <p:pic>
        <p:nvPicPr>
          <p:cNvPr id="7" name="图片 6" descr="v2-d4b1a6b417f5d0e6102e5a4cf168c40c_r[1]"/>
          <p:cNvPicPr>
            <a:picLocks noChangeAspect="1"/>
          </p:cNvPicPr>
          <p:nvPr/>
        </p:nvPicPr>
        <p:blipFill>
          <a:blip r:embed="rId3"/>
          <a:srcRect r="41637"/>
          <a:stretch>
            <a:fillRect/>
          </a:stretch>
        </p:blipFill>
        <p:spPr>
          <a:xfrm>
            <a:off x="483870" y="1495425"/>
            <a:ext cx="5364480" cy="1971675"/>
          </a:xfrm>
          <a:prstGeom prst="rect">
            <a:avLst/>
          </a:prstGeom>
        </p:spPr>
      </p:pic>
      <p:pic>
        <p:nvPicPr>
          <p:cNvPr id="8" name="图片 7" descr="v2-5f59c0aa87a2c9a5d975eaf639ff4271_r[1]"/>
          <p:cNvPicPr>
            <a:picLocks noChangeAspect="1"/>
          </p:cNvPicPr>
          <p:nvPr/>
        </p:nvPicPr>
        <p:blipFill>
          <a:blip r:embed="rId4"/>
          <a:srcRect r="36615"/>
          <a:stretch>
            <a:fillRect/>
          </a:stretch>
        </p:blipFill>
        <p:spPr>
          <a:xfrm>
            <a:off x="483870" y="4587875"/>
            <a:ext cx="5814060" cy="197167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1323975"/>
            <a:ext cx="5376546" cy="5041265"/>
          </a:xfrm>
        </p:spPr>
        <p:txBody>
          <a:bodyPr/>
          <a:lstStyle/>
          <a:p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发展</a:t>
            </a:r>
            <a:endParaRPr lang="en-US" altLang="zh-CN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三种</a:t>
            </a:r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flow-based model</a:t>
            </a:r>
            <a:endParaRPr lang="zh-CN" altLang="en-US" dirty="0"/>
          </a:p>
          <a:p>
            <a:pPr lvl="1"/>
            <a:r>
              <a:rPr lang="en-US" altLang="zh-CN" dirty="0"/>
              <a:t>NICE</a:t>
            </a:r>
            <a:endParaRPr lang="en-US" altLang="zh-CN" dirty="0"/>
          </a:p>
          <a:p>
            <a:pPr lvl="1"/>
            <a:r>
              <a:rPr lang="en-US" altLang="zh-CN" dirty="0" err="1"/>
              <a:t>realNVP</a:t>
            </a:r>
            <a:endParaRPr lang="en-US" altLang="zh-CN" dirty="0"/>
          </a:p>
          <a:p>
            <a:pPr lvl="1"/>
            <a:r>
              <a:rPr lang="en-US" altLang="zh-CN" dirty="0"/>
              <a:t>Glow</a:t>
            </a:r>
            <a:endParaRPr lang="en-US" altLang="zh-CN" dirty="0"/>
          </a:p>
        </p:txBody>
      </p:sp>
      <p:sp>
        <p:nvSpPr>
          <p:cNvPr id="13" name="内容占位符 2"/>
          <p:cNvSpPr>
            <a:spLocks noGrp="1"/>
          </p:cNvSpPr>
          <p:nvPr/>
        </p:nvSpPr>
        <p:spPr>
          <a:xfrm>
            <a:off x="6728346" y="1323975"/>
            <a:ext cx="4940490" cy="3469005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flow</a:t>
            </a:r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应用：</a:t>
            </a:r>
            <a:endParaRPr lang="zh-CN" altLang="en-US" dirty="0"/>
          </a:p>
          <a:p>
            <a:pPr lvl="0"/>
            <a:r>
              <a:rPr dirty="0">
                <a:sym typeface="+mn-ea"/>
              </a:rPr>
              <a:t>语音合成 </a:t>
            </a:r>
            <a:r>
              <a:rPr lang="en-US" altLang="zh-CN" dirty="0">
                <a:sym typeface="+mn-ea"/>
              </a:rPr>
              <a:t>--&gt;  </a:t>
            </a:r>
            <a:r>
              <a:rPr lang="en-US" altLang="zh-CN" dirty="0" err="1">
                <a:sym typeface="+mn-ea"/>
              </a:rPr>
              <a:t>waveGlow</a:t>
            </a:r>
            <a:endParaRPr lang="en-US" altLang="zh-CN" dirty="0"/>
          </a:p>
          <a:p>
            <a:pPr lvl="0"/>
            <a:r>
              <a:rPr dirty="0">
                <a:sym typeface="+mn-ea"/>
              </a:rPr>
              <a:t>用</a:t>
            </a:r>
            <a:r>
              <a:rPr lang="en-US" altLang="zh-CN" dirty="0">
                <a:sym typeface="+mn-ea"/>
              </a:rPr>
              <a:t>flow</a:t>
            </a:r>
            <a:r>
              <a:rPr dirty="0">
                <a:sym typeface="+mn-ea"/>
              </a:rPr>
              <a:t>做隐写    </a:t>
            </a:r>
            <a:endParaRPr lang="zh-CN" altLang="en-US" dirty="0"/>
          </a:p>
          <a:p>
            <a:pPr lvl="1"/>
            <a:r>
              <a:rPr dirty="0">
                <a:sym typeface="+mn-ea"/>
              </a:rPr>
              <a:t>图像里隐藏信息</a:t>
            </a:r>
            <a:endParaRPr dirty="0">
              <a:sym typeface="+mn-ea"/>
            </a:endParaRPr>
          </a:p>
          <a:p>
            <a:pPr lvl="0"/>
            <a:r>
              <a:rPr dirty="0">
                <a:sym typeface="+mn-ea"/>
              </a:rPr>
              <a:t>用</a:t>
            </a:r>
            <a:r>
              <a:rPr lang="en-US" altLang="zh-CN" dirty="0">
                <a:sym typeface="+mn-ea"/>
              </a:rPr>
              <a:t>flow</a:t>
            </a:r>
            <a:r>
              <a:rPr dirty="0">
                <a:sym typeface="+mn-ea"/>
              </a:rPr>
              <a:t>做压缩    </a:t>
            </a:r>
            <a:r>
              <a:rPr lang="en-US" altLang="zh-CN" dirty="0">
                <a:sym typeface="+mn-ea"/>
              </a:rPr>
              <a:t>--&gt;   integer discrete flows</a:t>
            </a:r>
            <a:endParaRPr lang="en-US" altLang="zh-CN" dirty="0"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效果（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评价：</a:t>
            </a:r>
            <a:r>
              <a:rPr lang="en-US" altLang="zh-CN" dirty="0"/>
              <a:t>NLL</a:t>
            </a:r>
            <a:r>
              <a:rPr lang="zh-CN" altLang="en-US" dirty="0"/>
              <a:t>目标函数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99920" y="1793875"/>
            <a:ext cx="6156325" cy="40449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效果（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r>
              <a:rPr lang="zh-CN" altLang="en-US" dirty="0"/>
              <a:t>评价：</a:t>
            </a:r>
            <a:r>
              <a:rPr lang="en-US" altLang="zh-CN" dirty="0"/>
              <a:t>bit per dimension</a:t>
            </a:r>
            <a:r>
              <a:rPr lang="zh-CN" altLang="en-US" dirty="0"/>
              <a:t>（每个维度（像素）比特）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5218" y="2540627"/>
            <a:ext cx="10360707" cy="127667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7322" y="196645"/>
            <a:ext cx="10852237" cy="648000"/>
          </a:xfrm>
        </p:spPr>
        <p:txBody>
          <a:bodyPr/>
          <a:lstStyle/>
          <a:p>
            <a:r>
              <a:rPr dirty="0"/>
              <a:t>效果</a:t>
            </a: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Glow</a:t>
            </a:r>
            <a:r>
              <a:rPr lang="zh-CN" altLang="en-US" dirty="0"/>
              <a:t>图像生成</a:t>
            </a:r>
            <a:endParaRPr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37323" y="844645"/>
            <a:ext cx="10852237" cy="5041355"/>
          </a:xfr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左边：</a:t>
            </a:r>
            <a:r>
              <a:rPr lang="en-US" altLang="zh-CN" dirty="0">
                <a:solidFill>
                  <a:schemeClr val="tx1"/>
                </a:solidFill>
              </a:rPr>
              <a:t>C</a:t>
            </a:r>
            <a:r>
              <a:rPr lang="en-US" altLang="zh-CN" dirty="0"/>
              <a:t>IFAR-10</a:t>
            </a:r>
            <a:r>
              <a:rPr lang="zh-CN" altLang="en-US" dirty="0"/>
              <a:t>（</a:t>
            </a:r>
            <a:r>
              <a:rPr lang="en-US" altLang="zh-CN" dirty="0"/>
              <a:t>32×32</a:t>
            </a:r>
            <a:r>
              <a:rPr lang="zh-CN" altLang="en-US" dirty="0"/>
              <a:t>）。右：</a:t>
            </a:r>
            <a:r>
              <a:rPr lang="en-US" altLang="zh-CN" dirty="0"/>
              <a:t> </a:t>
            </a:r>
            <a:r>
              <a:rPr lang="en-US" altLang="zh-CN" dirty="0" err="1"/>
              <a:t>celebA</a:t>
            </a:r>
            <a:r>
              <a:rPr lang="en-US" altLang="zh-CN" dirty="0"/>
              <a:t>-HQ</a:t>
            </a:r>
            <a:r>
              <a:rPr lang="zh-CN" altLang="en-US" dirty="0"/>
              <a:t>（</a:t>
            </a:r>
            <a:r>
              <a:rPr lang="en-US" altLang="zh-CN" dirty="0"/>
              <a:t>256 × 256</a:t>
            </a:r>
            <a:r>
              <a:rPr lang="zh-CN" altLang="en-US" dirty="0"/>
              <a:t>）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dirty="0">
                <a:solidFill>
                  <a:schemeClr val="tx1"/>
                </a:solidFill>
              </a:rPr>
              <a:t>计算资源需求太高。（</a:t>
            </a:r>
            <a:r>
              <a:rPr dirty="0">
                <a:solidFill>
                  <a:schemeClr val="tx1"/>
                </a:solidFill>
                <a:sym typeface="+mn-ea"/>
              </a:rPr>
              <a:t> celeb</a:t>
            </a:r>
            <a:r>
              <a:rPr lang="en-US" altLang="zh-CN" dirty="0">
                <a:solidFill>
                  <a:schemeClr val="tx1"/>
                </a:solidFill>
                <a:sym typeface="+mn-ea"/>
              </a:rPr>
              <a:t>A</a:t>
            </a:r>
            <a:r>
              <a:rPr dirty="0">
                <a:solidFill>
                  <a:schemeClr val="tx1"/>
                </a:solidFill>
                <a:sym typeface="+mn-ea"/>
              </a:rPr>
              <a:t>-HQ 256 × 256：</a:t>
            </a:r>
            <a:r>
              <a:rPr lang="en-US" altLang="zh-CN" dirty="0">
                <a:solidFill>
                  <a:schemeClr val="tx1"/>
                </a:solidFill>
                <a:sym typeface="+mn-ea"/>
              </a:rPr>
              <a:t>40  GPU </a:t>
            </a:r>
            <a:r>
              <a:rPr dirty="0">
                <a:solidFill>
                  <a:schemeClr val="tx1"/>
                </a:solidFill>
                <a:sym typeface="+mn-ea"/>
              </a:rPr>
              <a:t>，训练时长未知，可能大于一个星期 </a:t>
            </a:r>
            <a:r>
              <a:rPr dirty="0">
                <a:solidFill>
                  <a:schemeClr val="tx1"/>
                </a:solidFill>
              </a:rPr>
              <a:t>）</a:t>
            </a:r>
            <a:endParaRPr dirty="0">
              <a:solidFill>
                <a:schemeClr val="tx1"/>
              </a:solidFill>
            </a:endParaRPr>
          </a:p>
          <a:p>
            <a:endParaRPr dirty="0"/>
          </a:p>
          <a:p>
            <a:endParaRPr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r="259"/>
          <a:stretch>
            <a:fillRect/>
          </a:stretch>
        </p:blipFill>
        <p:spPr>
          <a:xfrm>
            <a:off x="702439" y="1974857"/>
            <a:ext cx="4702073" cy="417142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33138" t="-1" b="447"/>
          <a:stretch>
            <a:fillRect/>
          </a:stretch>
        </p:blipFill>
        <p:spPr>
          <a:xfrm>
            <a:off x="6096000" y="2165926"/>
            <a:ext cx="5393560" cy="2692677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效果（</a:t>
            </a:r>
            <a:r>
              <a:rPr lang="en-US" altLang="zh-CN" dirty="0"/>
              <a:t>4</a:t>
            </a:r>
            <a:r>
              <a:rPr lang="zh-CN" altLang="en-US" dirty="0"/>
              <a:t>）三种</a:t>
            </a:r>
            <a:r>
              <a:rPr lang="en-US" altLang="zh-CN" dirty="0"/>
              <a:t>flow</a:t>
            </a:r>
            <a:r>
              <a:rPr dirty="0"/>
              <a:t>的</a:t>
            </a:r>
            <a:r>
              <a:rPr lang="zh-CN" altLang="en-US" dirty="0"/>
              <a:t>图像生成</a:t>
            </a:r>
            <a:endParaRPr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NICE</a:t>
            </a:r>
            <a:r>
              <a:rPr dirty="0"/>
              <a:t>：只能在简单图像上表现良好（在</a:t>
            </a:r>
            <a:r>
              <a:rPr lang="en-US" altLang="zh-CN" dirty="0"/>
              <a:t>MNIST</a:t>
            </a:r>
            <a:r>
              <a:rPr dirty="0"/>
              <a:t>数据集），如果想生成语义丰富一些的图像，结果就很糊（如</a:t>
            </a:r>
            <a:r>
              <a:rPr lang="en-US" altLang="zh-CN" dirty="0">
                <a:sym typeface="+mn-ea"/>
              </a:rPr>
              <a:t>cifar10</a:t>
            </a:r>
            <a:r>
              <a:rPr dirty="0">
                <a:sym typeface="+mn-ea"/>
              </a:rPr>
              <a:t>，</a:t>
            </a:r>
            <a:r>
              <a:rPr lang="en-US" altLang="zh-CN" dirty="0" err="1">
                <a:sym typeface="+mn-ea"/>
              </a:rPr>
              <a:t>imagenet</a:t>
            </a:r>
            <a:r>
              <a:rPr dirty="0">
                <a:sym typeface="+mn-ea"/>
              </a:rPr>
              <a:t>）</a:t>
            </a:r>
            <a:endParaRPr dirty="0">
              <a:sym typeface="+mn-ea"/>
            </a:endParaRPr>
          </a:p>
          <a:p>
            <a:endParaRPr dirty="0">
              <a:sym typeface="+mn-ea"/>
            </a:endParaRPr>
          </a:p>
          <a:p>
            <a:r>
              <a:rPr lang="en-US" altLang="zh-CN" dirty="0" err="1"/>
              <a:t>realNVP</a:t>
            </a:r>
            <a:r>
              <a:rPr dirty="0"/>
              <a:t>：生成的图像清晰一些，但是，有时输出语义不明（</a:t>
            </a:r>
            <a:r>
              <a:rPr lang="en-US" altLang="zh-CN" dirty="0"/>
              <a:t>improbable</a:t>
            </a:r>
            <a:r>
              <a:rPr dirty="0"/>
              <a:t>）的样本，比如在Celeb</a:t>
            </a:r>
            <a:r>
              <a:rPr lang="en-US" altLang="zh-CN" dirty="0"/>
              <a:t>A</a:t>
            </a:r>
            <a:r>
              <a:rPr dirty="0"/>
              <a:t>数据集上效果。   （文章Figure 5）</a:t>
            </a:r>
            <a:endParaRPr dirty="0"/>
          </a:p>
          <a:p>
            <a:endParaRPr dirty="0"/>
          </a:p>
          <a:p>
            <a:r>
              <a:rPr lang="en-US" altLang="zh-CN" dirty="0"/>
              <a:t>Glow</a:t>
            </a:r>
            <a:r>
              <a:rPr dirty="0"/>
              <a:t>：</a:t>
            </a:r>
            <a:r>
              <a:rPr dirty="0">
                <a:sym typeface="+mn-ea"/>
              </a:rPr>
              <a:t>（截至</a:t>
            </a:r>
            <a:r>
              <a:rPr lang="en-US" altLang="zh-CN" dirty="0">
                <a:sym typeface="+mn-ea"/>
              </a:rPr>
              <a:t>2018.07</a:t>
            </a:r>
            <a:r>
              <a:rPr dirty="0">
                <a:sym typeface="+mn-ea"/>
              </a:rPr>
              <a:t>）</a:t>
            </a:r>
            <a:r>
              <a:rPr dirty="0"/>
              <a:t>第一个能够合成</a:t>
            </a:r>
            <a:r>
              <a:rPr dirty="0">
                <a:solidFill>
                  <a:srgbClr val="FF0000"/>
                </a:solidFill>
              </a:rPr>
              <a:t>高分辨率</a:t>
            </a:r>
            <a:r>
              <a:rPr dirty="0"/>
              <a:t>自然图像（Figure </a:t>
            </a:r>
            <a:r>
              <a:rPr lang="en-US" altLang="zh-CN" dirty="0"/>
              <a:t>1</a:t>
            </a:r>
            <a:r>
              <a:rPr dirty="0"/>
              <a:t>）的</a:t>
            </a:r>
            <a:r>
              <a:rPr dirty="0">
                <a:solidFill>
                  <a:srgbClr val="FF0000"/>
                </a:solidFill>
              </a:rPr>
              <a:t>基于似然的模型。但是计算资源需求太高。</a:t>
            </a:r>
            <a:r>
              <a:rPr dirty="0"/>
              <a:t>（</a:t>
            </a:r>
            <a:r>
              <a:rPr dirty="0">
                <a:sym typeface="+mn-ea"/>
              </a:rPr>
              <a:t> celeb</a:t>
            </a:r>
            <a:r>
              <a:rPr lang="en-US" altLang="zh-CN" dirty="0">
                <a:sym typeface="+mn-ea"/>
              </a:rPr>
              <a:t>A</a:t>
            </a:r>
            <a:r>
              <a:rPr dirty="0">
                <a:sym typeface="+mn-ea"/>
              </a:rPr>
              <a:t>-HQ 256 × 256：</a:t>
            </a:r>
            <a:r>
              <a:rPr lang="en-US" altLang="zh-CN" dirty="0">
                <a:sym typeface="+mn-ea"/>
              </a:rPr>
              <a:t>40  GPU </a:t>
            </a:r>
            <a:r>
              <a:rPr dirty="0">
                <a:sym typeface="+mn-ea"/>
              </a:rPr>
              <a:t>，训练时长未知，可能大于一个星期 </a:t>
            </a:r>
            <a:r>
              <a:rPr dirty="0"/>
              <a:t>）</a:t>
            </a:r>
            <a:endParaRPr dirty="0"/>
          </a:p>
          <a:p>
            <a:endParaRPr dirty="0"/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6657" y="2239210"/>
            <a:ext cx="10852237" cy="648000"/>
          </a:xfrm>
        </p:spPr>
        <p:txBody>
          <a:bodyPr/>
          <a:lstStyle/>
          <a:p>
            <a:pPr algn="ctr"/>
            <a:r>
              <a:rPr lang="en-US" altLang="zh-CN" sz="3600" dirty="0"/>
              <a:t>flow</a:t>
            </a:r>
            <a:r>
              <a:rPr sz="3600" dirty="0"/>
              <a:t>应用</a:t>
            </a:r>
            <a:endParaRPr sz="3600" dirty="0"/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内容占位符 14"/>
          <p:cNvSpPr>
            <a:spLocks noGrp="1"/>
          </p:cNvSpPr>
          <p:nvPr/>
        </p:nvSpPr>
        <p:spPr>
          <a:xfrm>
            <a:off x="1630680" y="1079183"/>
            <a:ext cx="8931275" cy="536416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800"/>
              <a:t>       </a:t>
            </a:r>
            <a:r>
              <a:rPr lang="zh-CN" altLang="en-US" sz="1800"/>
              <a:t>      </a:t>
            </a:r>
            <a:endParaRPr lang="zh-CN" altLang="en-US" sz="1800"/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800"/>
              <a:t>       </a:t>
            </a:r>
            <a:r>
              <a:rPr lang="en-US" altLang="zh-CN" sz="1800"/>
              <a:t>Train</a:t>
            </a:r>
            <a:r>
              <a:rPr lang="zh-CN" altLang="en-US" sz="1800"/>
              <a:t>： </a:t>
            </a:r>
            <a:endParaRPr lang="en-US" altLang="zh-CN" sz="1800"/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800"/>
              <a:t>      </a:t>
            </a:r>
            <a:endParaRPr lang="en-US" altLang="zh-CN" sz="1800"/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endParaRPr lang="en-US" altLang="zh-CN" sz="1800"/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endParaRPr lang="en-US" altLang="zh-CN" sz="1800"/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endParaRPr lang="en-US" altLang="zh-CN" sz="1800"/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endParaRPr lang="en-US" altLang="zh-CN" sz="1800"/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800"/>
              <a:t>       Inference</a:t>
            </a:r>
            <a:r>
              <a:rPr lang="zh-CN" altLang="en-US" sz="1800"/>
              <a:t>：</a:t>
            </a:r>
            <a:endParaRPr lang="en-US" altLang="zh-CN" sz="1800"/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800"/>
              <a:t>      </a:t>
            </a:r>
            <a:endParaRPr lang="zh-CN" altLang="en-US" sz="1800"/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800"/>
              <a:t>        </a:t>
            </a:r>
            <a:r>
              <a:rPr lang="en-US" altLang="zh-CN" sz="180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altLang="zh-CN" sz="1800"/>
          </a:p>
        </p:txBody>
      </p:sp>
      <p:grpSp>
        <p:nvGrpSpPr>
          <p:cNvPr id="16389" name="组合 21"/>
          <p:cNvGrpSpPr/>
          <p:nvPr/>
        </p:nvGrpSpPr>
        <p:grpSpPr>
          <a:xfrm>
            <a:off x="3429318" y="4257358"/>
            <a:ext cx="5210223" cy="1741170"/>
            <a:chOff x="2798" y="3797"/>
            <a:chExt cx="8204" cy="2742"/>
          </a:xfrm>
        </p:grpSpPr>
        <p:cxnSp>
          <p:nvCxnSpPr>
            <p:cNvPr id="11" name="直接箭头连接符 10"/>
            <p:cNvCxnSpPr/>
            <p:nvPr/>
          </p:nvCxnSpPr>
          <p:spPr>
            <a:xfrm flipH="1" flipV="1">
              <a:off x="7741" y="5762"/>
              <a:ext cx="909" cy="1"/>
            </a:xfrm>
            <a:prstGeom prst="straightConnector1">
              <a:avLst/>
            </a:prstGeom>
            <a:ln w="317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391" name="组合 20"/>
            <p:cNvGrpSpPr/>
            <p:nvPr/>
          </p:nvGrpSpPr>
          <p:grpSpPr>
            <a:xfrm>
              <a:off x="2798" y="3797"/>
              <a:ext cx="8204" cy="2742"/>
              <a:chOff x="4380" y="2554"/>
              <a:chExt cx="8204" cy="2742"/>
            </a:xfrm>
          </p:grpSpPr>
          <p:grpSp>
            <p:nvGrpSpPr>
              <p:cNvPr id="16392" name="组合 19"/>
              <p:cNvGrpSpPr/>
              <p:nvPr/>
            </p:nvGrpSpPr>
            <p:grpSpPr>
              <a:xfrm>
                <a:off x="4380" y="3893"/>
                <a:ext cx="4922" cy="1350"/>
                <a:chOff x="4380" y="3893"/>
                <a:chExt cx="4922" cy="1350"/>
              </a:xfrm>
            </p:grpSpPr>
            <p:sp>
              <p:nvSpPr>
                <p:cNvPr id="16393" name="文本框 1"/>
                <p:cNvSpPr txBox="1"/>
                <p:nvPr/>
              </p:nvSpPr>
              <p:spPr>
                <a:xfrm>
                  <a:off x="4380" y="4278"/>
                  <a:ext cx="1833" cy="5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lstStyle/>
                <a:p>
                  <a:r>
                    <a:rPr lang="zh-CN" altLang="en-US"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rPr>
                    <a:t>合成语音</a:t>
                  </a:r>
                  <a:endParaRPr lang="zh-CN" altLang="en-US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" name="圆角矩形 21"/>
                <p:cNvSpPr/>
                <p:nvPr/>
              </p:nvSpPr>
              <p:spPr>
                <a:xfrm>
                  <a:off x="7079" y="3893"/>
                  <a:ext cx="2223" cy="1350"/>
                </a:xfrm>
                <a:prstGeom prst="roundRect">
                  <a:avLst/>
                </a:prstGeom>
                <a:solidFill>
                  <a:srgbClr val="24569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/>
                  <a:r>
                    <a:rPr lang="en-US" altLang="zh-CN" strike="noStrike" noProof="1"/>
                    <a:t>G</a:t>
                  </a:r>
                  <a:endParaRPr lang="en-US" altLang="zh-CN" strike="noStrike" baseline="30000" noProof="1"/>
                </a:p>
              </p:txBody>
            </p:sp>
          </p:grpSp>
          <p:grpSp>
            <p:nvGrpSpPr>
              <p:cNvPr id="16395" name="组合 18"/>
              <p:cNvGrpSpPr/>
              <p:nvPr/>
            </p:nvGrpSpPr>
            <p:grpSpPr>
              <a:xfrm>
                <a:off x="7286" y="2554"/>
                <a:ext cx="5298" cy="2742"/>
                <a:chOff x="7286" y="2554"/>
                <a:chExt cx="5298" cy="2742"/>
              </a:xfrm>
            </p:grpSpPr>
            <p:sp>
              <p:nvSpPr>
                <p:cNvPr id="16396" name="文本框 12"/>
                <p:cNvSpPr txBox="1"/>
                <p:nvPr/>
              </p:nvSpPr>
              <p:spPr>
                <a:xfrm>
                  <a:off x="10205" y="4278"/>
                  <a:ext cx="2379" cy="101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lstStyle/>
                <a:p>
                  <a:r>
                    <a:rPr lang="zh-CN" altLang="en-US" dirty="0"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sym typeface="宋体" panose="02010600030101010101" pitchFamily="2" charset="-122"/>
                    </a:rPr>
                    <a:t>噪声（采样）</a:t>
                  </a:r>
                  <a:endParaRPr lang="zh-CN" alt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  <a:p>
                  <a:endParaRPr lang="zh-CN" alt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397" name="文本框 22"/>
                <p:cNvSpPr txBox="1"/>
                <p:nvPr/>
              </p:nvSpPr>
              <p:spPr>
                <a:xfrm>
                  <a:off x="7286" y="2554"/>
                  <a:ext cx="1790" cy="5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lstStyle/>
                <a:p>
                  <a:r>
                    <a:rPr lang="en-US" altLang="zh-CN"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sym typeface="宋体" panose="02010600030101010101" pitchFamily="2" charset="-122"/>
                    </a:rPr>
                    <a:t>mel</a:t>
                  </a:r>
                  <a:r>
                    <a:rPr lang="zh-CN" altLang="en-US"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sym typeface="宋体" panose="02010600030101010101" pitchFamily="2" charset="-122"/>
                    </a:rPr>
                    <a:t>谱图</a:t>
                  </a:r>
                  <a:endParaRPr lang="zh-CN" altLang="en-US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cxnSp>
              <p:nvCxnSpPr>
                <p:cNvPr id="24" name="直接箭头连接符 23"/>
                <p:cNvCxnSpPr/>
                <p:nvPr/>
              </p:nvCxnSpPr>
              <p:spPr>
                <a:xfrm flipH="1">
                  <a:off x="8182" y="3134"/>
                  <a:ext cx="17" cy="738"/>
                </a:xfrm>
                <a:prstGeom prst="straightConnector1">
                  <a:avLst/>
                </a:prstGeom>
                <a:ln w="31750"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6399" name="组合 39"/>
          <p:cNvGrpSpPr/>
          <p:nvPr/>
        </p:nvGrpSpPr>
        <p:grpSpPr>
          <a:xfrm>
            <a:off x="3753168" y="1657033"/>
            <a:ext cx="4521200" cy="1708150"/>
            <a:chOff x="3334" y="3797"/>
            <a:chExt cx="7119" cy="2689"/>
          </a:xfrm>
        </p:grpSpPr>
        <p:cxnSp>
          <p:nvCxnSpPr>
            <p:cNvPr id="41" name="直接箭头连接符 40"/>
            <p:cNvCxnSpPr/>
            <p:nvPr/>
          </p:nvCxnSpPr>
          <p:spPr>
            <a:xfrm flipV="1">
              <a:off x="7871" y="5756"/>
              <a:ext cx="929" cy="26"/>
            </a:xfrm>
            <a:prstGeom prst="straightConnector1">
              <a:avLst/>
            </a:prstGeom>
            <a:ln w="317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01" name="组合 41"/>
            <p:cNvGrpSpPr/>
            <p:nvPr/>
          </p:nvGrpSpPr>
          <p:grpSpPr>
            <a:xfrm>
              <a:off x="3334" y="3797"/>
              <a:ext cx="7119" cy="2689"/>
              <a:chOff x="4916" y="2554"/>
              <a:chExt cx="7119" cy="2689"/>
            </a:xfrm>
          </p:grpSpPr>
          <p:grpSp>
            <p:nvGrpSpPr>
              <p:cNvPr id="16402" name="组合 42"/>
              <p:cNvGrpSpPr/>
              <p:nvPr/>
            </p:nvGrpSpPr>
            <p:grpSpPr>
              <a:xfrm>
                <a:off x="4916" y="3893"/>
                <a:ext cx="4386" cy="1350"/>
                <a:chOff x="4916" y="3893"/>
                <a:chExt cx="4386" cy="1350"/>
              </a:xfrm>
            </p:grpSpPr>
            <p:sp>
              <p:nvSpPr>
                <p:cNvPr id="16403" name="文本框 43"/>
                <p:cNvSpPr txBox="1"/>
                <p:nvPr/>
              </p:nvSpPr>
              <p:spPr>
                <a:xfrm>
                  <a:off x="4916" y="4257"/>
                  <a:ext cx="1806" cy="5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lstStyle/>
                <a:p>
                  <a:r>
                    <a:rPr lang="zh-CN" altLang="en-US" dirty="0"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rPr>
                    <a:t>语音</a:t>
                  </a:r>
                  <a:r>
                    <a:rPr lang="en-US" altLang="zh-CN" dirty="0"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rPr>
                    <a:t>X</a:t>
                  </a:r>
                  <a:endParaRPr lang="zh-CN" alt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cxnSp>
              <p:nvCxnSpPr>
                <p:cNvPr id="45" name="直接箭头连接符 44"/>
                <p:cNvCxnSpPr/>
                <p:nvPr/>
              </p:nvCxnSpPr>
              <p:spPr>
                <a:xfrm flipV="1">
                  <a:off x="6507" y="4539"/>
                  <a:ext cx="572" cy="16"/>
                </a:xfrm>
                <a:prstGeom prst="straightConnector1">
                  <a:avLst/>
                </a:prstGeom>
                <a:ln w="31750">
                  <a:solidFill>
                    <a:srgbClr val="FFC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圆角矩形 21"/>
                <p:cNvSpPr/>
                <p:nvPr/>
              </p:nvSpPr>
              <p:spPr>
                <a:xfrm>
                  <a:off x="7079" y="3893"/>
                  <a:ext cx="2223" cy="1350"/>
                </a:xfrm>
                <a:prstGeom prst="roundRect">
                  <a:avLst/>
                </a:prstGeom>
                <a:solidFill>
                  <a:srgbClr val="24569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/>
                  <a:r>
                    <a:rPr lang="en-US" altLang="zh-CN" strike="noStrike" noProof="1"/>
                    <a:t>G</a:t>
                  </a:r>
                  <a:r>
                    <a:rPr lang="en-US" altLang="zh-CN" strike="noStrike" baseline="30000" noProof="1"/>
                    <a:t>-1</a:t>
                  </a:r>
                  <a:endParaRPr lang="en-US" altLang="zh-CN" strike="noStrike" baseline="30000" noProof="1"/>
                </a:p>
              </p:txBody>
            </p:sp>
          </p:grpSp>
          <p:grpSp>
            <p:nvGrpSpPr>
              <p:cNvPr id="16406" name="组合 46"/>
              <p:cNvGrpSpPr/>
              <p:nvPr/>
            </p:nvGrpSpPr>
            <p:grpSpPr>
              <a:xfrm>
                <a:off x="7333" y="2554"/>
                <a:ext cx="4702" cy="2304"/>
                <a:chOff x="7333" y="2554"/>
                <a:chExt cx="4702" cy="2304"/>
              </a:xfrm>
            </p:grpSpPr>
            <p:sp>
              <p:nvSpPr>
                <p:cNvPr id="16407" name="文本框 47"/>
                <p:cNvSpPr txBox="1"/>
                <p:nvPr/>
              </p:nvSpPr>
              <p:spPr>
                <a:xfrm>
                  <a:off x="10231" y="4278"/>
                  <a:ext cx="1804" cy="5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lstStyle/>
                <a:p>
                  <a:r>
                    <a:rPr lang="zh-CN" altLang="en-US" dirty="0"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rPr>
                    <a:t>噪声</a:t>
                  </a:r>
                  <a:r>
                    <a:rPr lang="en-US" altLang="zh-CN" dirty="0"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rPr>
                    <a:t>Z</a:t>
                  </a:r>
                  <a:endParaRPr lang="zh-CN" alt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408" name="文本框 48"/>
                <p:cNvSpPr txBox="1"/>
                <p:nvPr/>
              </p:nvSpPr>
              <p:spPr>
                <a:xfrm>
                  <a:off x="7333" y="2554"/>
                  <a:ext cx="2016" cy="101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lstStyle/>
                <a:p>
                  <a:r>
                    <a:rPr lang="en-US" altLang="zh-CN"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rPr>
                    <a:t>mel</a:t>
                  </a:r>
                  <a:r>
                    <a:rPr lang="zh-CN" altLang="en-US"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rPr>
                    <a:t>谱图</a:t>
                  </a:r>
                  <a:endParaRPr lang="zh-CN" altLang="en-US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  <a:p>
                  <a:endParaRPr lang="zh-CN" altLang="en-US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cxnSp>
              <p:nvCxnSpPr>
                <p:cNvPr id="50" name="直接箭头连接符 49"/>
                <p:cNvCxnSpPr/>
                <p:nvPr/>
              </p:nvCxnSpPr>
              <p:spPr>
                <a:xfrm flipH="1">
                  <a:off x="8182" y="3134"/>
                  <a:ext cx="17" cy="738"/>
                </a:xfrm>
                <a:prstGeom prst="straightConnector1">
                  <a:avLst/>
                </a:prstGeom>
                <a:ln w="31750">
                  <a:solidFill>
                    <a:srgbClr val="FFC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sym typeface="+mn-ea"/>
              </a:rPr>
              <a:t>语音合成：</a:t>
            </a:r>
            <a:r>
              <a:rPr lang="en-US" altLang="zh-CN" dirty="0" err="1">
                <a:sym typeface="+mn-ea"/>
              </a:rPr>
              <a:t>waveGlow</a:t>
            </a:r>
            <a:r>
              <a:rPr dirty="0">
                <a:sym typeface="+mn-ea"/>
              </a:rPr>
              <a:t>（</a:t>
            </a:r>
            <a:r>
              <a:rPr lang="en-US" altLang="zh-CN" dirty="0"/>
              <a:t>1</a:t>
            </a:r>
            <a:r>
              <a:rPr dirty="0">
                <a:sym typeface="+mn-ea"/>
              </a:rPr>
              <a:t>）</a:t>
            </a:r>
            <a:endParaRPr dirty="0">
              <a:sym typeface="+mn-ea"/>
            </a:endParaRPr>
          </a:p>
        </p:txBody>
      </p:sp>
      <p:cxnSp>
        <p:nvCxnSpPr>
          <p:cNvPr id="51" name="直接箭头连接符 50"/>
          <p:cNvCxnSpPr/>
          <p:nvPr/>
        </p:nvCxnSpPr>
        <p:spPr>
          <a:xfrm flipH="1" flipV="1">
            <a:off x="4550410" y="5535613"/>
            <a:ext cx="576263" cy="1588"/>
          </a:xfrm>
          <a:prstGeom prst="straightConnector1">
            <a:avLst/>
          </a:prstGeom>
          <a:ln w="317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8"/>
          <p:cNvSpPr txBox="1"/>
          <p:nvPr/>
        </p:nvSpPr>
        <p:spPr>
          <a:xfrm>
            <a:off x="7224395" y="4257675"/>
            <a:ext cx="6540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文本</a:t>
            </a:r>
            <a:endParaRPr lang="zh-CN" altLang="en-US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6411595" y="4438650"/>
            <a:ext cx="812800" cy="6350"/>
          </a:xfrm>
          <a:prstGeom prst="straightConnector1">
            <a:avLst/>
          </a:prstGeom>
          <a:ln w="317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圆角矩形 6"/>
          <p:cNvSpPr/>
          <p:nvPr/>
        </p:nvSpPr>
        <p:spPr>
          <a:xfrm>
            <a:off x="5258435" y="4007485"/>
            <a:ext cx="2661285" cy="79883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箭头连接符 7"/>
          <p:cNvCxnSpPr>
            <a:stCxn id="7" idx="3"/>
          </p:cNvCxnSpPr>
          <p:nvPr/>
        </p:nvCxnSpPr>
        <p:spPr>
          <a:xfrm flipV="1">
            <a:off x="7919720" y="4087495"/>
            <a:ext cx="626110" cy="31940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8585200" y="3847465"/>
            <a:ext cx="19767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00B050"/>
                </a:solidFill>
              </a:rPr>
              <a:t>tacotron2的前端。</a:t>
            </a:r>
            <a:r>
              <a:rPr lang="en-US" altLang="zh-CN">
                <a:solidFill>
                  <a:srgbClr val="00B050"/>
                </a:solidFill>
              </a:rPr>
              <a:t>train</a:t>
            </a:r>
            <a:r>
              <a:rPr lang="zh-CN" altLang="en-US">
                <a:solidFill>
                  <a:srgbClr val="00B050"/>
                </a:solidFill>
              </a:rPr>
              <a:t>好了拿来用。</a:t>
            </a:r>
            <a:endParaRPr lang="zh-CN" altLang="en-US">
              <a:solidFill>
                <a:srgbClr val="00B05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sym typeface="+mn-ea"/>
              </a:rPr>
              <a:t>语音合成：</a:t>
            </a:r>
            <a:r>
              <a:rPr lang="en-US" altLang="zh-CN" dirty="0" err="1">
                <a:sym typeface="+mn-ea"/>
              </a:rPr>
              <a:t>waveGlow</a:t>
            </a:r>
            <a:r>
              <a:rPr dirty="0">
                <a:solidFill>
                  <a:schemeClr val="tx1"/>
                </a:solidFill>
                <a:sym typeface="+mn-ea"/>
              </a:rPr>
              <a:t>（</a:t>
            </a:r>
            <a:r>
              <a:rPr lang="en-US" altLang="zh-CN" dirty="0"/>
              <a:t>2</a:t>
            </a:r>
            <a:r>
              <a:rPr dirty="0">
                <a:solidFill>
                  <a:schemeClr val="tx1"/>
                </a:solidFill>
                <a:sym typeface="+mn-ea"/>
              </a:rPr>
              <a:t>）</a:t>
            </a:r>
            <a:endParaRPr dirty="0">
              <a:solidFill>
                <a:schemeClr val="tx1"/>
              </a:solidFill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4750" y="2739390"/>
            <a:ext cx="2073275" cy="13779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l="-265" t="12392"/>
          <a:stretch>
            <a:fillRect/>
          </a:stretch>
        </p:blipFill>
        <p:spPr>
          <a:xfrm>
            <a:off x="949960" y="3179445"/>
            <a:ext cx="1440815" cy="579120"/>
          </a:xfrm>
          <a:prstGeom prst="rect">
            <a:avLst/>
          </a:prstGeom>
        </p:spPr>
      </p:pic>
      <p:pic>
        <p:nvPicPr>
          <p:cNvPr id="10" name="内容占位符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47255" y="3098165"/>
            <a:ext cx="2720340" cy="78041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406640" y="3237230"/>
            <a:ext cx="2054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wave</a:t>
            </a:r>
            <a:endParaRPr lang="en-US" altLang="zh-CN" sz="280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2390775" y="3442335"/>
            <a:ext cx="1187450" cy="571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5788025" y="3568065"/>
            <a:ext cx="1195070" cy="1524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3955415" y="4882515"/>
            <a:ext cx="15925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>
                <a:solidFill>
                  <a:srgbClr val="00B050"/>
                </a:solidFill>
                <a:sym typeface="+mn-ea"/>
              </a:rPr>
              <a:t>tacotron2</a:t>
            </a:r>
            <a:r>
              <a:rPr lang="zh-CN">
                <a:solidFill>
                  <a:srgbClr val="00B050"/>
                </a:solidFill>
                <a:sym typeface="+mn-ea"/>
              </a:rPr>
              <a:t>模型</a:t>
            </a:r>
            <a:endParaRPr lang="zh-CN">
              <a:solidFill>
                <a:srgbClr val="00B050"/>
              </a:solidFill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sym typeface="+mn-ea"/>
              </a:rPr>
              <a:t>语音合成：</a:t>
            </a:r>
            <a:r>
              <a:rPr lang="en-US" altLang="zh-CN" dirty="0" err="1">
                <a:sym typeface="+mn-ea"/>
              </a:rPr>
              <a:t>waveGlow</a:t>
            </a:r>
            <a:r>
              <a:rPr dirty="0">
                <a:sym typeface="+mn-ea"/>
              </a:rPr>
              <a:t>（</a:t>
            </a:r>
            <a:r>
              <a:rPr lang="en-US" altLang="zh-CN" dirty="0"/>
              <a:t>3</a:t>
            </a:r>
            <a:r>
              <a:rPr dirty="0">
                <a:sym typeface="+mn-ea"/>
              </a:rPr>
              <a:t>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sym typeface="+mn-ea"/>
              </a:rPr>
              <a:t>音质效果</a:t>
            </a:r>
            <a:endParaRPr lang="zh-CN" altLang="en-US" dirty="0"/>
          </a:p>
          <a:p>
            <a:pPr lvl="1"/>
            <a:r>
              <a:rPr lang="zh-CN" altLang="en-US" dirty="0"/>
              <a:t>标准：Mean Opinion Score (MOS) </a:t>
            </a:r>
            <a:endParaRPr lang="zh-CN" altLang="en-US" dirty="0"/>
          </a:p>
          <a:p>
            <a:pPr lvl="1"/>
            <a:r>
              <a:rPr lang="zh-CN" altLang="en-US" dirty="0"/>
              <a:t>Amazon Mechanical Turk人工评测</a:t>
            </a:r>
            <a:endParaRPr lang="zh-CN" altLang="en-US" dirty="0"/>
          </a:p>
          <a:p>
            <a:pPr lvl="1"/>
            <a:endParaRPr lang="zh-CN" altLang="en-US" dirty="0"/>
          </a:p>
          <a:p>
            <a:pPr lvl="1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44160" y="1079500"/>
            <a:ext cx="4895850" cy="18764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354530"/>
            <a:ext cx="10852237" cy="648000"/>
          </a:xfrm>
        </p:spPr>
        <p:txBody>
          <a:bodyPr/>
          <a:lstStyle/>
          <a:p>
            <a:r>
              <a:rPr lang="zh-CN" altLang="en-US"/>
              <a:t>隐写（</a:t>
            </a:r>
            <a:r>
              <a:rPr lang="en-US" altLang="zh-CN"/>
              <a:t>1</a:t>
            </a:r>
            <a:r>
              <a:t>）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1082040"/>
            <a:ext cx="10852150" cy="4857115"/>
          </a:xfrm>
        </p:spPr>
        <p:txBody>
          <a:bodyPr/>
          <a:lstStyle/>
          <a:p>
            <a:pPr lvl="0"/>
            <a:r>
              <a:rPr dirty="0">
                <a:sym typeface="+mn-ea"/>
              </a:rPr>
              <a:t>用</a:t>
            </a:r>
            <a:r>
              <a:rPr lang="en-US" altLang="zh-CN" dirty="0">
                <a:sym typeface="+mn-ea"/>
              </a:rPr>
              <a:t>flow</a:t>
            </a:r>
            <a:r>
              <a:rPr dirty="0">
                <a:sym typeface="+mn-ea"/>
              </a:rPr>
              <a:t>做隐写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好处是，天然可逆，不需额外</a:t>
            </a:r>
            <a:r>
              <a:rPr lang="en-US" altLang="zh-CN" dirty="0">
                <a:sym typeface="+mn-ea"/>
              </a:rPr>
              <a:t>msg extractor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缺陷是，</a:t>
            </a:r>
            <a:endParaRPr dirty="0">
              <a:sym typeface="+mn-ea"/>
            </a:endParaRPr>
          </a:p>
          <a:p>
            <a:pPr lvl="2"/>
            <a:r>
              <a:rPr>
                <a:sym typeface="+mn-ea"/>
              </a:rPr>
              <a:t>提取消息有错误率</a:t>
            </a:r>
            <a:r>
              <a:rPr lang="zh-CN" altLang="en-US"/>
              <a:t>，</a:t>
            </a:r>
            <a:r>
              <a:rPr lang="zh-CN" altLang="en-US">
                <a:sym typeface="+mn-ea"/>
              </a:rPr>
              <a:t>秘密信息和隐变量之间映射不好做</a:t>
            </a:r>
            <a:endParaRPr lang="en-US" altLang="zh-CN" dirty="0">
              <a:sym typeface="+mn-ea"/>
            </a:endParaRPr>
          </a:p>
          <a:p>
            <a:pPr lvl="2"/>
            <a:r>
              <a:rPr dirty="0">
                <a:sym typeface="+mn-ea"/>
              </a:rPr>
              <a:t>资源消耗量大（</a:t>
            </a:r>
            <a:r>
              <a:rPr lang="en-US" altLang="zh-CN" dirty="0">
                <a:sym typeface="+mn-ea"/>
              </a:rPr>
              <a:t>if</a:t>
            </a:r>
            <a:r>
              <a:rPr dirty="0">
                <a:sym typeface="+mn-ea"/>
              </a:rPr>
              <a:t>载体图片很大）</a:t>
            </a:r>
            <a:endParaRPr dirty="0">
              <a:sym typeface="+mn-ea"/>
            </a:endParaRPr>
          </a:p>
          <a:p>
            <a:pPr lvl="2"/>
            <a:endParaRPr dirty="0">
              <a:sym typeface="+mn-ea"/>
            </a:endParaRPr>
          </a:p>
          <a:p>
            <a:pPr lvl="1"/>
            <a:endParaRPr dirty="0">
              <a:sym typeface="+mn-ea"/>
            </a:endParaRPr>
          </a:p>
          <a:p>
            <a:pPr lvl="1"/>
            <a:endParaRPr dirty="0">
              <a:sym typeface="+mn-ea"/>
            </a:endParaRPr>
          </a:p>
          <a:p>
            <a:pPr lvl="1"/>
            <a:endParaRPr lang="en-US" altLang="zh-CN" dirty="0"/>
          </a:p>
          <a:p>
            <a:pPr lvl="0"/>
            <a:endParaRPr dirty="0">
              <a:sym typeface="+mn-ea"/>
            </a:endParaRPr>
          </a:p>
          <a:p>
            <a:pPr lvl="2"/>
            <a:endParaRPr dirty="0">
              <a:sym typeface="+mn-ea"/>
            </a:endParaRPr>
          </a:p>
          <a:p>
            <a:endParaRPr dirty="0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88770" y="5939155"/>
            <a:ext cx="1077087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When Provably Secure Steganography Meets Generative Models，</a:t>
            </a:r>
            <a:endParaRPr lang="zh-CN" altLang="en-US"/>
          </a:p>
          <a:p>
            <a:r>
              <a:rPr lang="zh-CN" altLang="en-US"/>
              <a:t>arXiv:1811.03732v2 [cs.MM] 1 Sep 2019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9893" y="902760"/>
            <a:ext cx="10852150" cy="5774055"/>
          </a:xfrm>
        </p:spPr>
        <p:txBody>
          <a:bodyPr/>
          <a:lstStyle/>
          <a:p>
            <a:endParaRPr lang="zh-CN" altLang="en-US" dirty="0"/>
          </a:p>
          <a:p>
            <a:pPr lvl="0"/>
            <a:r>
              <a:rPr dirty="0">
                <a:sym typeface="+mn-ea"/>
              </a:rPr>
              <a:t>方法： </a:t>
            </a:r>
            <a:endParaRPr lang="zh-CN" altLang="en-US" dirty="0"/>
          </a:p>
          <a:p>
            <a:pPr lvl="1"/>
            <a:r>
              <a:rPr dirty="0"/>
              <a:t>其中，</a:t>
            </a:r>
            <a:endParaRPr dirty="0"/>
          </a:p>
          <a:p>
            <a:pPr marL="914400" lvl="4"/>
            <a:r>
              <a:rPr dirty="0">
                <a:sym typeface="+mn-ea"/>
              </a:rPr>
              <a:t>m：从p位二进制消息 转换成的  p进制消息</a:t>
            </a:r>
            <a:endParaRPr dirty="0">
              <a:sym typeface="+mn-ea"/>
            </a:endParaRPr>
          </a:p>
          <a:p>
            <a:pPr marL="914400" lvl="4"/>
            <a:r>
              <a:rPr dirty="0">
                <a:sym typeface="+mn-ea"/>
              </a:rPr>
              <a:t>p：</a:t>
            </a:r>
            <a:r>
              <a:rPr lang="en-US" altLang="zh-CN" dirty="0">
                <a:sym typeface="+mn-ea"/>
              </a:rPr>
              <a:t>Z</a:t>
            </a:r>
            <a:r>
              <a:rPr dirty="0">
                <a:sym typeface="+mn-ea"/>
              </a:rPr>
              <a:t>中的每个维度嵌入的比特个数</a:t>
            </a:r>
            <a:endParaRPr dirty="0">
              <a:sym typeface="+mn-ea"/>
            </a:endParaRPr>
          </a:p>
          <a:p>
            <a:pPr lvl="2"/>
            <a:r>
              <a:rPr lang="en-US" altLang="zh-CN" dirty="0">
                <a:sym typeface="+mn-ea"/>
              </a:rPr>
              <a:t>M</a:t>
            </a:r>
            <a:r>
              <a:rPr dirty="0">
                <a:sym typeface="+mn-ea"/>
              </a:rPr>
              <a:t>是映射模块，</a:t>
            </a:r>
            <a:endParaRPr lang="zh-CN" altLang="en-US" dirty="0"/>
          </a:p>
          <a:p>
            <a:pPr lvl="3"/>
            <a:r>
              <a:rPr dirty="0">
                <a:sym typeface="+mn-ea"/>
              </a:rPr>
              <a:t>输入是</a:t>
            </a:r>
            <a:r>
              <a:rPr lang="en-US" altLang="zh-CN" dirty="0">
                <a:sym typeface="+mn-ea"/>
              </a:rPr>
              <a:t>p, m</a:t>
            </a:r>
            <a:r>
              <a:rPr dirty="0">
                <a:sym typeface="+mn-ea"/>
              </a:rPr>
              <a:t>。输出是服从正态分布的</a:t>
            </a:r>
            <a:r>
              <a:rPr lang="en-US" altLang="zh-CN" dirty="0">
                <a:sym typeface="+mn-ea"/>
              </a:rPr>
              <a:t>Z</a:t>
            </a:r>
            <a:endParaRPr lang="en-US" altLang="zh-CN" dirty="0"/>
          </a:p>
          <a:p>
            <a:pPr lvl="3"/>
            <a:r>
              <a:rPr dirty="0">
                <a:sym typeface="+mn-ea"/>
              </a:rPr>
              <a:t>一般地，加密后的消息遵循</a:t>
            </a:r>
            <a:r>
              <a:rPr b="1" dirty="0">
                <a:sym typeface="+mn-ea"/>
              </a:rPr>
              <a:t>均匀分布</a:t>
            </a:r>
            <a:r>
              <a:rPr dirty="0">
                <a:sym typeface="+mn-ea"/>
              </a:rPr>
              <a:t>。</a:t>
            </a:r>
            <a:endParaRPr lang="zh-CN" altLang="en-US" dirty="0"/>
          </a:p>
          <a:p>
            <a:pPr lvl="3"/>
            <a:r>
              <a:rPr dirty="0">
                <a:sym typeface="+mn-ea"/>
              </a:rPr>
              <a:t>映射模块</a:t>
            </a:r>
            <a:r>
              <a:rPr lang="en-US" altLang="zh-CN" dirty="0">
                <a:sym typeface="+mn-ea"/>
              </a:rPr>
              <a:t>M</a:t>
            </a:r>
            <a:r>
              <a:rPr dirty="0">
                <a:sym typeface="+mn-ea"/>
              </a:rPr>
              <a:t>用于将</a:t>
            </a:r>
            <a:r>
              <a:rPr b="1" dirty="0">
                <a:sym typeface="+mn-ea"/>
              </a:rPr>
              <a:t>均匀分布</a:t>
            </a:r>
            <a:r>
              <a:rPr dirty="0">
                <a:sym typeface="+mn-ea"/>
              </a:rPr>
              <a:t>映射到</a:t>
            </a:r>
            <a:r>
              <a:rPr b="1" dirty="0">
                <a:sym typeface="+mn-ea"/>
              </a:rPr>
              <a:t>正态（先验分布）</a:t>
            </a:r>
            <a:endParaRPr lang="zh-CN" altLang="en-US" dirty="0"/>
          </a:p>
          <a:p>
            <a:pPr lvl="3"/>
            <a:r>
              <a:rPr dirty="0">
                <a:sym typeface="+mn-ea"/>
              </a:rPr>
              <a:t>映射模块</a:t>
            </a:r>
            <a:r>
              <a:rPr lang="en-US" altLang="zh-CN" dirty="0">
                <a:sym typeface="+mn-ea"/>
              </a:rPr>
              <a:t>M</a:t>
            </a:r>
            <a:r>
              <a:rPr dirty="0">
                <a:sym typeface="+mn-ea"/>
              </a:rPr>
              <a:t>是可逆的</a:t>
            </a:r>
            <a:endParaRPr dirty="0">
              <a:sym typeface="+mn-ea"/>
            </a:endParaRPr>
          </a:p>
          <a:p>
            <a:pPr lvl="2"/>
            <a:r>
              <a:rPr lang="en-US" altLang="zh-CN" dirty="0">
                <a:sym typeface="+mn-ea"/>
              </a:rPr>
              <a:t>z</a:t>
            </a:r>
            <a:r>
              <a:rPr dirty="0">
                <a:sym typeface="+mn-ea"/>
              </a:rPr>
              <a:t>是服从先验正态的隐变量，</a:t>
            </a:r>
            <a:r>
              <a:rPr lang="en-US" altLang="zh-CN" dirty="0">
                <a:sym typeface="+mn-ea"/>
              </a:rPr>
              <a:t>g</a:t>
            </a:r>
            <a:r>
              <a:rPr dirty="0">
                <a:sym typeface="+mn-ea"/>
              </a:rPr>
              <a:t>是</a:t>
            </a:r>
            <a:r>
              <a:rPr lang="en-US" altLang="zh-CN" dirty="0">
                <a:sym typeface="+mn-ea"/>
              </a:rPr>
              <a:t>z</a:t>
            </a:r>
            <a:r>
              <a:rPr dirty="0">
                <a:sym typeface="+mn-ea"/>
              </a:rPr>
              <a:t>到</a:t>
            </a:r>
            <a:r>
              <a:rPr lang="en-US" altLang="zh-CN" dirty="0">
                <a:sym typeface="+mn-ea"/>
              </a:rPr>
              <a:t>x</a:t>
            </a:r>
            <a:r>
              <a:rPr dirty="0">
                <a:sym typeface="+mn-ea"/>
              </a:rPr>
              <a:t>的映射，即</a:t>
            </a:r>
            <a:r>
              <a:rPr lang="en-US" altLang="zh-CN" dirty="0">
                <a:sym typeface="+mn-ea"/>
              </a:rPr>
              <a:t>x=g(z)</a:t>
            </a:r>
            <a:endParaRPr lang="en-US" altLang="zh-CN" dirty="0">
              <a:sym typeface="+mn-ea"/>
            </a:endParaRPr>
          </a:p>
          <a:p>
            <a:pPr marL="457200" lvl="1" indent="0">
              <a:buNone/>
            </a:pPr>
            <a:endParaRPr lang="en-US" altLang="zh-CN" dirty="0">
              <a:sym typeface="+mn-ea"/>
            </a:endParaRPr>
          </a:p>
          <a:p>
            <a:pPr marL="228600" lvl="2" indent="0">
              <a:buNone/>
            </a:pPr>
            <a:endParaRPr lang="en-US" altLang="zh-CN" dirty="0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46" y="585185"/>
            <a:ext cx="5592445" cy="105156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261185"/>
            <a:ext cx="10852237" cy="648000"/>
          </a:xfrm>
        </p:spPr>
        <p:txBody>
          <a:bodyPr/>
          <a:lstStyle/>
          <a:p>
            <a:r>
              <a:rPr lang="zh-CN" altLang="en-US"/>
              <a:t>隐写（</a:t>
            </a:r>
            <a:r>
              <a:rPr lang="en-US" altLang="zh-CN"/>
              <a:t>2</a:t>
            </a:r>
            <a:r>
              <a:t>）</a:t>
            </a:r>
            <a:endParaRPr>
              <a:sym typeface="+mn-ea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>
            <a:off x="5186149" y="601980"/>
            <a:ext cx="0" cy="435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4811687" y="295006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chemeClr val="accent1"/>
                </a:solidFill>
              </a:rPr>
              <a:t>stego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pic>
        <p:nvPicPr>
          <p:cNvPr id="9" name="幻灯片缩放定位 8">
            <a:hlinkClick r:id="rId2" action="ppaction://hlinksldjump"/>
          </p:cNvPr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5134" y="904828"/>
            <a:ext cx="1308932" cy="736274"/>
          </a:xfrm>
          <a:prstGeom prst="rect">
            <a:avLst/>
          </a:prstGeom>
          <a:ln w="3175">
            <a:solidFill>
              <a:prstClr val="lightGray"/>
            </a:solidFill>
          </a:ln>
        </p:spPr>
      </p:pic>
      <p:cxnSp>
        <p:nvCxnSpPr>
          <p:cNvPr id="11" name="直接连接符 10"/>
          <p:cNvCxnSpPr/>
          <p:nvPr/>
        </p:nvCxnSpPr>
        <p:spPr>
          <a:xfrm>
            <a:off x="4067033" y="295006"/>
            <a:ext cx="0" cy="1989239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553200" y="261185"/>
            <a:ext cx="0" cy="1989239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6271858" y="2663126"/>
            <a:ext cx="5030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>
                <a:sym typeface="+mn-ea"/>
              </a:rPr>
              <a:t>问题：</a:t>
            </a:r>
            <a:r>
              <a:rPr lang="en-US" altLang="zh-CN" dirty="0">
                <a:sym typeface="+mn-ea"/>
              </a:rPr>
              <a:t>Z</a:t>
            </a:r>
            <a:r>
              <a:rPr lang="zh-CN" altLang="en-US" dirty="0">
                <a:sym typeface="+mn-ea"/>
              </a:rPr>
              <a:t>和</a:t>
            </a:r>
            <a:r>
              <a:rPr lang="en-US" altLang="zh-CN" dirty="0">
                <a:sym typeface="+mn-ea"/>
              </a:rPr>
              <a:t>Z‘</a:t>
            </a:r>
            <a:r>
              <a:rPr lang="zh-CN" altLang="en-US" dirty="0">
                <a:sym typeface="+mn-ea"/>
              </a:rPr>
              <a:t>不同</a:t>
            </a:r>
            <a:r>
              <a:rPr lang="en-US" altLang="zh-CN" dirty="0">
                <a:sym typeface="+mn-ea"/>
              </a:rPr>
              <a:t>(</a:t>
            </a:r>
            <a:r>
              <a:rPr lang="zh-CN" altLang="en-US" dirty="0">
                <a:sym typeface="+mn-ea"/>
              </a:rPr>
              <a:t>计算机浮点数误差</a:t>
            </a:r>
            <a:r>
              <a:rPr lang="en-US" altLang="zh-CN" dirty="0">
                <a:sym typeface="+mn-ea"/>
              </a:rPr>
              <a:t>)</a:t>
            </a:r>
            <a:r>
              <a:rPr lang="zh-CN" altLang="en-US" dirty="0">
                <a:sym typeface="+mn-ea"/>
              </a:rPr>
              <a:t>。无法准确提取。</a:t>
            </a:r>
            <a:endParaRPr lang="en-US" altLang="zh-CN" dirty="0">
              <a:sym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>
                <a:sym typeface="+mn-ea"/>
              </a:rPr>
              <a:t>解决方法：寻找一种合适的映射模块</a:t>
            </a:r>
            <a:r>
              <a:rPr lang="en-US" altLang="zh-CN" dirty="0">
                <a:sym typeface="+mn-ea"/>
              </a:rPr>
              <a:t>M</a:t>
            </a:r>
            <a:r>
              <a:rPr lang="zh-CN" altLang="en-US" dirty="0">
                <a:sym typeface="+mn-ea"/>
              </a:rPr>
              <a:t>。（</a:t>
            </a:r>
            <a:r>
              <a:rPr lang="en-US" altLang="zh-CN" dirty="0">
                <a:sym typeface="+mn-ea"/>
              </a:rPr>
              <a:t>open problem</a:t>
            </a:r>
            <a:r>
              <a:rPr lang="zh-CN" altLang="en-US" dirty="0">
                <a:sym typeface="+mn-ea"/>
              </a:rPr>
              <a:t>）</a:t>
            </a:r>
            <a:endParaRPr lang="zh-CN" altLang="en-US" dirty="0"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5" y="1659890"/>
            <a:ext cx="11092180" cy="2084705"/>
          </a:xfrm>
        </p:spPr>
        <p:txBody>
          <a:bodyPr/>
          <a:lstStyle/>
          <a:p>
            <a:pPr algn="ctr"/>
            <a:r>
              <a:rPr lang="en-US" altLang="zh-CN"/>
              <a:t>NICE: NON-LINEAR INDEPENDENT COMPONENTS</a:t>
            </a:r>
            <a:br>
              <a:rPr lang="en-US" altLang="zh-CN"/>
            </a:br>
            <a:r>
              <a:rPr lang="en-US" altLang="zh-CN"/>
              <a:t>ESTIMATION</a:t>
            </a:r>
            <a:br>
              <a:rPr lang="en-US" altLang="zh-CN"/>
            </a:b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r>
              <a:rPr lang="en-US" altLang="zh-CN" b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非线性 2独立分量 </a:t>
            </a:r>
            <a:r>
              <a:rPr lang="en-US" altLang="zh-CN" b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估计</a:t>
            </a:r>
            <a:endParaRPr lang="en-US" altLang="zh-CN" b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sym typeface="+mn-ea"/>
              </a:rPr>
              <a:t>隐写（</a:t>
            </a:r>
            <a:r>
              <a:rPr lang="en-US" altLang="zh-CN">
                <a:sym typeface="+mn-ea"/>
              </a:rPr>
              <a:t>3</a:t>
            </a:r>
            <a:r>
              <a:rPr>
                <a:sym typeface="+mn-ea"/>
              </a:rPr>
              <a:t>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sz="2400">
                <a:sym typeface="+mn-ea"/>
              </a:rPr>
              <a:t>效果：</a:t>
            </a:r>
            <a:endParaRPr sz="2400">
              <a:sym typeface="+mn-ea"/>
            </a:endParaRPr>
          </a:p>
          <a:p>
            <a:pPr lvl="1"/>
            <a:r>
              <a:rPr>
                <a:sym typeface="+mn-ea"/>
              </a:rPr>
              <a:t>隐写容量（理论上可以满嵌）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提取准确率（隐写容量不会影响）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不可感知：载密图像质量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抗隐写分析性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sym typeface="+mn-ea"/>
              </a:rPr>
              <a:t>隐写（</a:t>
            </a:r>
            <a:r>
              <a:rPr lang="en-US" altLang="zh-CN">
                <a:sym typeface="+mn-ea"/>
              </a:rPr>
              <a:t>4</a:t>
            </a:r>
            <a:r>
              <a:rPr>
                <a:sym typeface="+mn-ea"/>
              </a:rPr>
              <a:t>）</a:t>
            </a:r>
            <a:endParaRPr lang="zh-CN" altLang="en-US"/>
          </a:p>
        </p:txBody>
      </p:sp>
      <p:sp>
        <p:nvSpPr>
          <p:cNvPr id="7" name="内容占位符 2"/>
          <p:cNvSpPr>
            <a:spLocks noGrp="1"/>
          </p:cNvSpPr>
          <p:nvPr/>
        </p:nvSpPr>
        <p:spPr>
          <a:xfrm>
            <a:off x="829310" y="1348105"/>
            <a:ext cx="3288665" cy="1658620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/>
            <a:r>
              <a:rPr dirty="0">
                <a:sym typeface="+mn-ea"/>
              </a:rPr>
              <a:t>隐写容量</a:t>
            </a:r>
            <a:endParaRPr dirty="0">
              <a:sym typeface="+mn-ea"/>
            </a:endParaRPr>
          </a:p>
          <a:p>
            <a:pPr marL="457200" lvl="3"/>
            <a:r>
              <a:rPr dirty="0">
                <a:sym typeface="+mn-ea"/>
              </a:rPr>
              <a:t>和映射模块</a:t>
            </a:r>
            <a:r>
              <a:rPr lang="en-US" altLang="zh-CN" dirty="0">
                <a:sym typeface="+mn-ea"/>
              </a:rPr>
              <a:t>M</a:t>
            </a:r>
            <a:r>
              <a:rPr dirty="0">
                <a:sym typeface="+mn-ea"/>
              </a:rPr>
              <a:t>有关</a:t>
            </a:r>
            <a:endParaRPr dirty="0">
              <a:sym typeface="+mn-ea"/>
            </a:endParaRPr>
          </a:p>
          <a:p>
            <a:pPr marL="457200" lvl="3"/>
            <a:r>
              <a:rPr dirty="0">
                <a:sym typeface="+mn-ea"/>
              </a:rPr>
              <a:t>每个像素都可以嵌</a:t>
            </a:r>
            <a:endParaRPr dirty="0">
              <a:sym typeface="+mn-ea"/>
            </a:endParaRPr>
          </a:p>
          <a:p>
            <a:pPr marL="457200" lvl="3"/>
            <a:r>
              <a:rPr dirty="0">
                <a:sym typeface="+mn-ea"/>
              </a:rPr>
              <a:t>单位：</a:t>
            </a:r>
            <a:r>
              <a:rPr lang="en-US" altLang="zh-CN" dirty="0">
                <a:sym typeface="+mn-ea"/>
              </a:rPr>
              <a:t> </a:t>
            </a:r>
            <a:r>
              <a:rPr lang="en-US" altLang="zh-CN" dirty="0" err="1">
                <a:sym typeface="+mn-ea"/>
              </a:rPr>
              <a:t>bpp</a:t>
            </a:r>
            <a:r>
              <a:rPr lang="en-US" altLang="zh-CN" dirty="0">
                <a:sym typeface="+mn-ea"/>
              </a:rPr>
              <a:t>(bit per pixel)</a:t>
            </a:r>
            <a:endParaRPr lang="zh-CN" altLang="en-US" dirty="0"/>
          </a:p>
          <a:p>
            <a:pPr lvl="0"/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rcRect l="12090"/>
          <a:stretch>
            <a:fillRect/>
          </a:stretch>
        </p:blipFill>
        <p:spPr>
          <a:xfrm>
            <a:off x="5921375" y="1348105"/>
            <a:ext cx="5168265" cy="4962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" y="3308985"/>
            <a:ext cx="4866640" cy="30886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1860" y="1008380"/>
            <a:ext cx="10360025" cy="5404485"/>
          </a:xfrm>
        </p:spPr>
        <p:txBody>
          <a:bodyPr/>
          <a:lstStyle/>
          <a:p>
            <a:pPr marL="0" lvl="1"/>
            <a:r>
              <a:rPr lang="en-US" altLang="zh-CN" sz="3200" baseline="-25000">
                <a:sym typeface="+mn-ea"/>
              </a:rPr>
              <a:t>msg</a:t>
            </a:r>
            <a:r>
              <a:rPr sz="3200" baseline="-25000">
                <a:sym typeface="+mn-ea"/>
              </a:rPr>
              <a:t>提取准确率</a:t>
            </a:r>
            <a:endParaRPr lang="en-US" altLang="zh-CN" sz="3200" baseline="-25000"/>
          </a:p>
          <a:p>
            <a:pPr lvl="1"/>
            <a:endParaRPr lang="en-US" altLang="zh-CN"/>
          </a:p>
          <a:p>
            <a:pPr lvl="1"/>
            <a:endParaRPr lang="en-US" altLang="zh-CN"/>
          </a:p>
          <a:p>
            <a:pPr lvl="1"/>
            <a:endParaRPr lang="en-US" altLang="zh-CN"/>
          </a:p>
          <a:p>
            <a:pPr lvl="1"/>
            <a:endParaRPr lang="en-US" altLang="zh-CN"/>
          </a:p>
          <a:p>
            <a:pPr lvl="1"/>
            <a:endParaRPr lang="en-US" altLang="zh-CN"/>
          </a:p>
          <a:p>
            <a:pPr lvl="1"/>
            <a:endParaRPr lang="en-US" altLang="zh-CN"/>
          </a:p>
          <a:p>
            <a:pPr lvl="1"/>
            <a:endParaRPr lang="en-US" altLang="zh-CN"/>
          </a:p>
          <a:p>
            <a:pPr lvl="1"/>
            <a:endParaRPr lang="en-US" altLang="zh-CN"/>
          </a:p>
          <a:p>
            <a:pPr marL="457200" lvl="2"/>
            <a:r>
              <a:t>结论：</a:t>
            </a:r>
            <a:r>
              <a:rPr>
                <a:sym typeface="+mn-ea"/>
              </a:rPr>
              <a:t>隐写容量不会影响</a:t>
            </a:r>
            <a:r>
              <a:rPr lang="en-US" altLang="zh-CN">
                <a:sym typeface="+mn-ea"/>
              </a:rPr>
              <a:t>msg</a:t>
            </a:r>
            <a:r>
              <a:rPr>
                <a:sym typeface="+mn-ea"/>
              </a:rPr>
              <a:t>提取准确率，可见隐写空间很大。</a:t>
            </a:r>
            <a:endParaRPr lang="en-US" altLang="zh-CN"/>
          </a:p>
          <a:p>
            <a:pPr lvl="1"/>
            <a:endParaRPr lang="en-US" altLang="zh-CN"/>
          </a:p>
          <a:p>
            <a:pPr lvl="1"/>
            <a:endParaRPr lang="en-US" altLang="zh-CN"/>
          </a:p>
          <a:p>
            <a:pPr lvl="1"/>
            <a:endParaRPr lang="en-US" altLang="zh-CN"/>
          </a:p>
          <a:p>
            <a:pPr lvl="1"/>
            <a:endParaRPr lang="en-US" altLang="zh-CN"/>
          </a:p>
          <a:p>
            <a:pPr lvl="1"/>
            <a:endParaRPr lang="en-US" altLang="zh-CN"/>
          </a:p>
          <a:p>
            <a:pPr lvl="1"/>
            <a:endParaRPr lang="en-US" altLang="zh-CN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69882" y="261185"/>
            <a:ext cx="10852237" cy="648000"/>
          </a:xfrm>
        </p:spPr>
        <p:txBody>
          <a:bodyPr/>
          <a:lstStyle/>
          <a:p>
            <a:r>
              <a:rPr lang="zh-CN" altLang="en-US"/>
              <a:t>隐写（</a:t>
            </a:r>
            <a:r>
              <a:rPr lang="en-US" altLang="zh-CN"/>
              <a:t>4</a:t>
            </a:r>
            <a:r>
              <a:t>）</a:t>
            </a:r>
            <a:endParaRPr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2195" y="1777365"/>
            <a:ext cx="7634605" cy="25120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sym typeface="+mn-ea"/>
              </a:rPr>
              <a:t>隐写（</a:t>
            </a:r>
            <a:r>
              <a:rPr lang="en-US" altLang="zh-CN">
                <a:sym typeface="+mn-ea"/>
              </a:rPr>
              <a:t>5</a:t>
            </a:r>
            <a:r>
              <a:rPr>
                <a:sym typeface="+mn-ea"/>
              </a:rPr>
              <a:t>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1296035"/>
            <a:ext cx="3288665" cy="1553210"/>
          </a:xfrm>
        </p:spPr>
        <p:txBody>
          <a:bodyPr/>
          <a:lstStyle/>
          <a:p>
            <a:pPr lvl="0"/>
            <a:r>
              <a:rPr>
                <a:sym typeface="+mn-ea"/>
              </a:rPr>
              <a:t>不可感知：载密图像质量</a:t>
            </a:r>
            <a:endParaRPr>
              <a:sym typeface="+mn-ea"/>
            </a:endParaRPr>
          </a:p>
          <a:p>
            <a:endParaRPr lang="zh-CN" altLang="en-US"/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7167880" y="1296035"/>
            <a:ext cx="3961765" cy="1873885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抗隐写分析性</a:t>
            </a:r>
            <a:endParaRPr>
              <a:sym typeface="+mn-ea"/>
            </a:endParaRPr>
          </a:p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l="6014" r="6014"/>
          <a:stretch>
            <a:fillRect/>
          </a:stretch>
        </p:blipFill>
        <p:spPr>
          <a:xfrm>
            <a:off x="240030" y="1687830"/>
            <a:ext cx="5647690" cy="36004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3775" y="1607820"/>
            <a:ext cx="5543550" cy="17240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sym typeface="+mn-ea"/>
              </a:rPr>
              <a:t>隐写（</a:t>
            </a:r>
            <a:r>
              <a:rPr lang="en-US" altLang="zh-CN">
                <a:sym typeface="+mn-ea"/>
              </a:rPr>
              <a:t>5</a:t>
            </a:r>
            <a:r>
              <a:rPr>
                <a:sym typeface="+mn-ea"/>
              </a:rPr>
              <a:t>）</a:t>
            </a:r>
            <a:br>
              <a:rPr lang="zh-CN" altLang="en-US"/>
            </a:br>
            <a:r>
              <a:rPr lang="zh-CN" altLang="en-US"/>
              <a:t>续</a:t>
            </a:r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981960" y="431800"/>
            <a:ext cx="5934075" cy="1714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960" y="2359660"/>
            <a:ext cx="6419850" cy="3810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sym typeface="+mn-ea"/>
              </a:rPr>
              <a:t>隐写（</a:t>
            </a:r>
            <a:r>
              <a:rPr lang="en-US" altLang="zh-CN">
                <a:sym typeface="+mn-ea"/>
              </a:rPr>
              <a:t>6</a:t>
            </a:r>
            <a:r>
              <a:rPr>
                <a:sym typeface="+mn-ea"/>
              </a:rPr>
              <a:t>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000"/>
              <a:t>对抗隐写分析性实验的</a:t>
            </a:r>
            <a:r>
              <a:rPr lang="zh-CN" altLang="en-US" sz="2000" b="1"/>
              <a:t>质疑</a:t>
            </a:r>
            <a:endParaRPr lang="zh-CN" altLang="en-US" sz="2000" b="1"/>
          </a:p>
          <a:p>
            <a:pPr lvl="1"/>
            <a:r>
              <a:rPr sz="2000">
                <a:sym typeface="+mn-ea"/>
              </a:rPr>
              <a:t>数据集是动漫，和</a:t>
            </a:r>
            <a:r>
              <a:rPr sz="2000" b="1">
                <a:sym typeface="+mn-ea"/>
              </a:rPr>
              <a:t>natural images有很大区别。</a:t>
            </a:r>
            <a:r>
              <a:rPr sz="2000">
                <a:sym typeface="+mn-ea"/>
              </a:rPr>
              <a:t>代表性？</a:t>
            </a:r>
            <a:endParaRPr sz="2000">
              <a:sym typeface="+mn-ea"/>
            </a:endParaRPr>
          </a:p>
          <a:p>
            <a:pPr lvl="1"/>
            <a:r>
              <a:rPr sz="2000">
                <a:sym typeface="+mn-ea"/>
              </a:rPr>
              <a:t>将</a:t>
            </a:r>
            <a:r>
              <a:rPr lang="en-US" altLang="zh-CN" sz="2000">
                <a:sym typeface="+mn-ea"/>
              </a:rPr>
              <a:t>glow</a:t>
            </a:r>
            <a:r>
              <a:rPr sz="2000">
                <a:sym typeface="+mn-ea"/>
              </a:rPr>
              <a:t>生成的图片作为</a:t>
            </a:r>
            <a:r>
              <a:rPr lang="en-US" altLang="zh-CN" sz="2000">
                <a:sym typeface="+mn-ea"/>
              </a:rPr>
              <a:t>cover</a:t>
            </a:r>
            <a:r>
              <a:rPr sz="2000">
                <a:sym typeface="+mn-ea"/>
              </a:rPr>
              <a:t>。说服力？</a:t>
            </a:r>
            <a:endParaRPr sz="2000">
              <a:sym typeface="+mn-ea"/>
            </a:endParaRPr>
          </a:p>
          <a:p>
            <a:pPr lvl="2"/>
            <a:endParaRPr sz="2000">
              <a:sym typeface="+mn-ea"/>
            </a:endParaRPr>
          </a:p>
          <a:p>
            <a:endParaRPr lang="zh-CN" altLang="en-US" sz="2000" b="1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20722" t="16425" r="54763"/>
          <a:stretch>
            <a:fillRect/>
          </a:stretch>
        </p:blipFill>
        <p:spPr>
          <a:xfrm>
            <a:off x="6137275" y="2908935"/>
            <a:ext cx="1370965" cy="8788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r="55002"/>
          <a:stretch>
            <a:fillRect/>
          </a:stretch>
        </p:blipFill>
        <p:spPr>
          <a:xfrm>
            <a:off x="5564505" y="4171315"/>
            <a:ext cx="2516505" cy="10515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530715" y="3077845"/>
            <a:ext cx="15582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cover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9530715" y="4427220"/>
            <a:ext cx="15582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stego</a:t>
            </a:r>
            <a:endParaRPr lang="en-US" altLang="zh-CN"/>
          </a:p>
        </p:txBody>
      </p:sp>
      <p:cxnSp>
        <p:nvCxnSpPr>
          <p:cNvPr id="8" name="直接箭头连接符 7"/>
          <p:cNvCxnSpPr/>
          <p:nvPr/>
        </p:nvCxnSpPr>
        <p:spPr>
          <a:xfrm>
            <a:off x="8259445" y="3261995"/>
            <a:ext cx="95313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V="1">
            <a:off x="8325485" y="4697095"/>
            <a:ext cx="887095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462405" y="3746500"/>
            <a:ext cx="388937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>
                <a:sym typeface="+mn-ea"/>
              </a:rPr>
              <a:t>the steganographer pursues the distribution of their </a:t>
            </a:r>
            <a:r>
              <a:rPr b="1">
                <a:sym typeface="+mn-ea"/>
              </a:rPr>
              <a:t>stego </a:t>
            </a:r>
            <a:r>
              <a:rPr>
                <a:sym typeface="+mn-ea"/>
              </a:rPr>
              <a:t>images are identical to that of the </a:t>
            </a:r>
            <a:r>
              <a:rPr b="1">
                <a:sym typeface="+mn-ea"/>
              </a:rPr>
              <a:t>ordinary generated images</a:t>
            </a:r>
            <a:r>
              <a:rPr>
                <a:sym typeface="+mn-ea"/>
              </a:rPr>
              <a:t> rather than </a:t>
            </a:r>
            <a:r>
              <a:rPr b="1">
                <a:sym typeface="+mn-ea"/>
              </a:rPr>
              <a:t>natural images</a:t>
            </a:r>
            <a:r>
              <a:rPr>
                <a:sym typeface="+mn-ea"/>
              </a:rPr>
              <a:t>.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sym typeface="+mn-ea"/>
              </a:rPr>
              <a:t>压缩（</a:t>
            </a:r>
            <a:r>
              <a:rPr lang="en-US" altLang="zh-CN">
                <a:sym typeface="+mn-ea"/>
              </a:rPr>
              <a:t>1</a:t>
            </a:r>
            <a:r>
              <a:rPr>
                <a:sym typeface="+mn-ea"/>
              </a:rPr>
              <a:t>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>
                <a:sym typeface="+mn-ea"/>
              </a:rPr>
              <a:t>IDF</a:t>
            </a:r>
            <a:r>
              <a:rPr sz="2800">
                <a:sym typeface="+mn-ea"/>
              </a:rPr>
              <a:t>，</a:t>
            </a:r>
            <a:r>
              <a:rPr lang="en-US" altLang="zh-CN" sz="2800">
                <a:sym typeface="+mn-ea"/>
              </a:rPr>
              <a:t>integer discrete flows</a:t>
            </a:r>
            <a:endParaRPr lang="zh-CN" altLang="en-US"/>
          </a:p>
          <a:p>
            <a:endParaRPr>
              <a:sym typeface="+mn-ea"/>
            </a:endParaRPr>
          </a:p>
          <a:p>
            <a:r>
              <a:rPr>
                <a:sym typeface="+mn-ea"/>
              </a:rPr>
              <a:t>压缩（以熵编码为例）的条件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整数数据        </a:t>
            </a:r>
            <a:r>
              <a:rPr lang="en-US" altLang="zh-CN">
                <a:sym typeface="+mn-ea"/>
              </a:rPr>
              <a:t>--</a:t>
            </a:r>
            <a:r>
              <a:rPr>
                <a:sym typeface="+mn-ea"/>
              </a:rPr>
              <a:t>》</a:t>
            </a:r>
            <a:r>
              <a:rPr lang="en-US" altLang="zh-CN">
                <a:sym typeface="+mn-ea"/>
              </a:rPr>
              <a:t>IDF</a:t>
            </a:r>
            <a:r>
              <a:rPr>
                <a:sym typeface="+mn-ea"/>
              </a:rPr>
              <a:t>解决的问题    </a:t>
            </a:r>
            <a:r>
              <a:rPr lang="en-US" altLang="zh-CN">
                <a:sym typeface="+mn-ea"/>
              </a:rPr>
              <a:t>--</a:t>
            </a:r>
            <a:r>
              <a:rPr>
                <a:sym typeface="+mn-ea"/>
              </a:rPr>
              <a:t>》取整误差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数据分布已知   </a:t>
            </a:r>
            <a:r>
              <a:rPr lang="en-US" altLang="zh-CN">
                <a:sym typeface="+mn-ea"/>
              </a:rPr>
              <a:t>--</a:t>
            </a:r>
            <a:r>
              <a:rPr>
                <a:sym typeface="+mn-ea"/>
              </a:rPr>
              <a:t>》 </a:t>
            </a:r>
            <a:r>
              <a:rPr lang="en-US" altLang="zh-CN">
                <a:sym typeface="+mn-ea"/>
              </a:rPr>
              <a:t>flow</a:t>
            </a:r>
            <a:r>
              <a:rPr>
                <a:sym typeface="+mn-ea"/>
              </a:rPr>
              <a:t>已解决</a:t>
            </a:r>
            <a:endParaRPr>
              <a:sym typeface="+mn-ea"/>
            </a:endParaRPr>
          </a:p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压缩（</a:t>
            </a:r>
            <a:r>
              <a:rPr lang="en-US" altLang="zh-CN"/>
              <a:t>2</a:t>
            </a:r>
            <a:r>
              <a:t>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1296035"/>
            <a:ext cx="10852150" cy="354330"/>
          </a:xfrm>
        </p:spPr>
        <p:txBody>
          <a:bodyPr/>
          <a:lstStyle/>
          <a:p>
            <a:r>
              <a:rPr lang="zh-CN" altLang="en-US"/>
              <a:t>整体流程：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28233" t="29992" r="25592" b="47702"/>
          <a:stretch>
            <a:fillRect/>
          </a:stretch>
        </p:blipFill>
        <p:spPr>
          <a:xfrm>
            <a:off x="3493050" y="1093788"/>
            <a:ext cx="5993765" cy="1628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18407" t="41692" r="14657" b="21148"/>
          <a:stretch>
            <a:fillRect/>
          </a:stretch>
        </p:blipFill>
        <p:spPr>
          <a:xfrm>
            <a:off x="3493050" y="3373821"/>
            <a:ext cx="6798310" cy="21304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内容占位符 2"/>
          <p:cNvSpPr>
            <a:spLocks noGrp="1"/>
          </p:cNvSpPr>
          <p:nvPr/>
        </p:nvSpPr>
        <p:spPr>
          <a:xfrm>
            <a:off x="669925" y="3793490"/>
            <a:ext cx="10852150" cy="354330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加性耦合层</a:t>
            </a:r>
            <a:r>
              <a:rPr lang="en-US" altLang="zh-CN"/>
              <a:t>+</a:t>
            </a:r>
            <a:r>
              <a:t>取整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7" name="幻灯片缩放定位 6">
            <a:hlinkClick r:id="rId4" action="ppaction://hlinksldjump"/>
          </p:cNvPr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8000" y="4567489"/>
            <a:ext cx="1288670" cy="724877"/>
          </a:xfrm>
          <a:prstGeom prst="rect">
            <a:avLst/>
          </a:prstGeom>
          <a:ln w="3175">
            <a:solidFill>
              <a:prstClr val="lightGray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压缩（</a:t>
            </a: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）</a:t>
            </a:r>
            <a:r>
              <a:rPr dirty="0">
                <a:sym typeface="+mn-ea"/>
              </a:rPr>
              <a:t>效果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1280760"/>
            <a:ext cx="10852237" cy="5041355"/>
          </a:xfrm>
        </p:spPr>
        <p:txBody>
          <a:bodyPr/>
          <a:lstStyle/>
          <a:p>
            <a:r>
              <a:rPr lang="zh-CN" altLang="en-US" dirty="0"/>
              <a:t>压缩性能</a:t>
            </a:r>
            <a:endParaRPr lang="zh-CN" altLang="en-US" dirty="0"/>
          </a:p>
          <a:p>
            <a:pPr lvl="1"/>
            <a:r>
              <a:rPr lang="zh-CN" altLang="en-US" dirty="0"/>
              <a:t>待对比的现有无损压缩方法：PNG、JPEG2000、FLIF（机器学习的方法）、Bit-Swap（基于VAE）。实验表明，IDF在CIFAR10、Image Net32和Image Net64上的表现，实现了最好的无损压缩性能（</a:t>
            </a:r>
            <a:r>
              <a:rPr lang="en-US" altLang="zh-CN" dirty="0"/>
              <a:t>bpd</a:t>
            </a:r>
            <a:r>
              <a:rPr lang="zh-CN" altLang="en-US" dirty="0"/>
              <a:t>最小，压缩率最高）。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1"/>
          <a:srcRect l="20043" t="25438" r="17892" b="47734"/>
          <a:stretch>
            <a:fillRect/>
          </a:stretch>
        </p:blipFill>
        <p:spPr>
          <a:xfrm>
            <a:off x="563880" y="2930525"/>
            <a:ext cx="11218545" cy="272732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2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1296001"/>
            <a:ext cx="10852237" cy="4313230"/>
          </a:xfrm>
        </p:spPr>
        <p:txBody>
          <a:bodyPr/>
          <a:lstStyle/>
          <a:p>
            <a:endParaRPr dirty="0">
              <a:sym typeface="+mn-ea"/>
            </a:endParaRPr>
          </a:p>
          <a:p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压缩（</a:t>
            </a:r>
            <a:r>
              <a:rPr lang="en-US" altLang="zh-CN" dirty="0"/>
              <a:t>4</a:t>
            </a:r>
            <a:r>
              <a:rPr dirty="0"/>
              <a:t>）</a:t>
            </a:r>
            <a:endParaRPr dirty="0"/>
          </a:p>
        </p:txBody>
      </p:sp>
      <p:sp>
        <p:nvSpPr>
          <p:cNvPr id="5" name="文本框 4"/>
          <p:cNvSpPr txBox="1"/>
          <p:nvPr/>
        </p:nvSpPr>
        <p:spPr>
          <a:xfrm>
            <a:off x="669925" y="1683385"/>
            <a:ext cx="9624060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ym typeface="+mn-ea"/>
              </a:rPr>
              <a:t>My doubts</a:t>
            </a:r>
            <a:endParaRPr lang="en-US" altLang="zh-CN" dirty="0">
              <a:sym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>
                <a:sym typeface="+mn-ea"/>
              </a:rPr>
              <a:t>压缩无损？对于真实图像压缩，是无损的；对于</a:t>
            </a:r>
            <a:r>
              <a:rPr lang="zh-CN" altLang="en-US" dirty="0">
                <a:solidFill>
                  <a:schemeClr val="accent1"/>
                </a:solidFill>
                <a:sym typeface="+mn-ea"/>
              </a:rPr>
              <a:t>自己生成的图像</a:t>
            </a:r>
            <a:r>
              <a:rPr lang="zh-CN" altLang="en-US" dirty="0">
                <a:sym typeface="+mn-ea"/>
              </a:rPr>
              <a:t>，压缩是</a:t>
            </a:r>
            <a:r>
              <a:rPr lang="zh-CN" altLang="en-US" dirty="0">
                <a:solidFill>
                  <a:schemeClr val="accent1"/>
                </a:solidFill>
                <a:sym typeface="+mn-ea"/>
              </a:rPr>
              <a:t>有损</a:t>
            </a:r>
            <a:r>
              <a:rPr lang="zh-CN" altLang="en-US" dirty="0">
                <a:sym typeface="+mn-ea"/>
              </a:rPr>
              <a:t>的。（采样</a:t>
            </a:r>
            <a:r>
              <a:rPr lang="en-US" altLang="zh-CN" dirty="0">
                <a:sym typeface="+mn-ea"/>
              </a:rPr>
              <a:t>Z</a:t>
            </a:r>
            <a:r>
              <a:rPr lang="zh-CN" altLang="en-US" dirty="0">
                <a:sym typeface="+mn-ea"/>
              </a:rPr>
              <a:t>到图像</a:t>
            </a:r>
            <a:r>
              <a:rPr lang="en-US" altLang="zh-CN" dirty="0">
                <a:sym typeface="+mn-ea"/>
              </a:rPr>
              <a:t>X</a:t>
            </a:r>
            <a:r>
              <a:rPr lang="zh-CN" altLang="en-US" dirty="0">
                <a:sym typeface="+mn-ea"/>
              </a:rPr>
              <a:t>）。（可能是模型没训练好？）</a:t>
            </a:r>
            <a:endParaRPr lang="en-US" altLang="zh-CN" dirty="0">
              <a:sym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>
                <a:sym typeface="+mn-ea"/>
              </a:rPr>
              <a:t>整数到整数的双射？实现上，</a:t>
            </a:r>
            <a:r>
              <a:rPr lang="en-US" altLang="zh-CN" dirty="0">
                <a:sym typeface="+mn-ea"/>
              </a:rPr>
              <a:t>IDF</a:t>
            </a:r>
            <a:r>
              <a:rPr lang="zh-CN" altLang="en-US" dirty="0">
                <a:sym typeface="+mn-ea"/>
              </a:rPr>
              <a:t>的直接输出不是整数。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>
                <a:latin typeface="Arial" panose="020B0604020202020204" pitchFamily="34" charset="0"/>
                <a:ea typeface="微软雅黑" panose="020B0503020204020204" charset="-122"/>
              </a:rPr>
              <a:t>what does NICE want to do?</a:t>
            </a:r>
            <a:endParaRPr lang="en-US" altLang="zh-CN" sz="24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1296035"/>
            <a:ext cx="10996295" cy="5041265"/>
          </a:xfrm>
        </p:spPr>
        <p:txBody>
          <a:bodyPr/>
          <a:lstStyle/>
          <a:p>
            <a:r>
              <a:rPr lang="zh-CN" altLang="en-US" sz="2400" dirty="0">
                <a:latin typeface="Arial" panose="020B0604020202020204" pitchFamily="34" charset="0"/>
                <a:ea typeface="微软雅黑" panose="020B0503020204020204" charset="-122"/>
              </a:rPr>
              <a:t>怎样捕捉现实世界中未知且复杂的数据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charset="-122"/>
              </a:rPr>
              <a:t>X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charset="-122"/>
              </a:rPr>
              <a:t>的分布？</a:t>
            </a:r>
            <a:endParaRPr lang="zh-CN" altLang="en-US" sz="24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pPr lvl="1"/>
            <a:r>
              <a:rPr lang="zh-CN" altLang="en-US" sz="2400" dirty="0">
                <a:latin typeface="Arial" panose="020B0604020202020204" pitchFamily="34" charset="0"/>
                <a:ea typeface="微软雅黑" panose="020B0503020204020204" charset="-122"/>
              </a:rPr>
              <a:t>将</a:t>
            </a:r>
            <a:r>
              <a:rPr sz="2400" dirty="0">
                <a:latin typeface="Arial" panose="020B0604020202020204" pitchFamily="34" charset="0"/>
                <a:ea typeface="微软雅黑" panose="020B0503020204020204" charset="-122"/>
              </a:rPr>
              <a:t>X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变换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charset="-122"/>
              </a:rPr>
              <a:t>成一种便于建模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charset="-122"/>
              </a:rPr>
              <a:t>/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charset="-122"/>
              </a:rPr>
              <a:t>拟合的</a:t>
            </a:r>
            <a:r>
              <a:rPr sz="2400" dirty="0">
                <a:latin typeface="Arial" panose="020B0604020202020204" pitchFamily="34" charset="0"/>
                <a:ea typeface="微软雅黑" panose="020B0503020204020204" charset="-122"/>
              </a:rPr>
              <a:t>简单分布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charset="-122"/>
              </a:rPr>
              <a:t>h</a:t>
            </a:r>
            <a:r>
              <a:rPr sz="2400" dirty="0">
                <a:latin typeface="Arial" panose="020B0604020202020204" pitchFamily="34" charset="0"/>
                <a:ea typeface="微软雅黑" panose="020B0503020204020204" charset="-122"/>
              </a:rPr>
              <a:t>（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charset="-122"/>
              </a:rPr>
              <a:t>1</a:t>
            </a:r>
            <a:r>
              <a:rPr lang="en-US" altLang="zh-CN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非线性</a:t>
            </a:r>
            <a:r>
              <a:rPr sz="2400" dirty="0">
                <a:latin typeface="Arial" panose="020B0604020202020204" pitchFamily="34" charset="0"/>
                <a:ea typeface="微软雅黑" panose="020B0503020204020204" charset="-122"/>
              </a:rPr>
              <a:t>），且每个维度分量表示的</a:t>
            </a:r>
            <a:r>
              <a:rPr sz="24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特征是相互解耦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/</a:t>
            </a:r>
            <a:r>
              <a:rPr sz="24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独立的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charset="-122"/>
              </a:rPr>
              <a:t>(</a:t>
            </a:r>
            <a:r>
              <a:rPr lang="en-US" altLang="zh-CN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2独立分量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charset="-122"/>
              </a:rPr>
              <a:t>)</a:t>
            </a:r>
            <a:r>
              <a:rPr sz="2400" dirty="0">
                <a:latin typeface="Arial" panose="020B0604020202020204" pitchFamily="34" charset="0"/>
                <a:ea typeface="微软雅黑" panose="020B0503020204020204" charset="-122"/>
              </a:rPr>
              <a:t>。</a:t>
            </a:r>
            <a:endParaRPr sz="24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pPr lvl="1" algn="l">
              <a:buClrTx/>
              <a:buSzTx/>
            </a:pPr>
            <a:r>
              <a:rPr sz="2400" dirty="0">
                <a:latin typeface="Arial" panose="020B0604020202020204" pitchFamily="34" charset="0"/>
                <a:ea typeface="微软雅黑" panose="020B0503020204020204" charset="-122"/>
              </a:rPr>
              <a:t>以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charset="-122"/>
              </a:rPr>
              <a:t>h=f(x)</a:t>
            </a:r>
            <a:r>
              <a:rPr sz="2400" dirty="0">
                <a:latin typeface="Arial" panose="020B0604020202020204" pitchFamily="34" charset="0"/>
                <a:ea typeface="微软雅黑" panose="020B0503020204020204" charset="-122"/>
              </a:rPr>
              <a:t>为例，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charset="-122"/>
              </a:rPr>
              <a:t>h</a:t>
            </a:r>
            <a:r>
              <a:rPr sz="2400" dirty="0">
                <a:latin typeface="Arial" panose="020B0604020202020204" pitchFamily="34" charset="0"/>
                <a:ea typeface="微软雅黑" panose="020B0503020204020204" charset="-122"/>
              </a:rPr>
              <a:t>的概率密度是</a:t>
            </a:r>
            <a:endParaRPr sz="24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pPr lvl="0" algn="l">
              <a:buClrTx/>
              <a:buSzTx/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charset="-122"/>
              </a:rPr>
              <a:t>X</a:t>
            </a:r>
            <a:r>
              <a:rPr sz="2400" dirty="0">
                <a:latin typeface="Arial" panose="020B0604020202020204" pitchFamily="34" charset="0"/>
                <a:ea typeface="微软雅黑" panose="020B0503020204020204" charset="-122"/>
              </a:rPr>
              <a:t>和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charset="-122"/>
              </a:rPr>
              <a:t>h</a:t>
            </a:r>
            <a:r>
              <a:rPr sz="2400" dirty="0">
                <a:latin typeface="Arial" panose="020B0604020202020204" pitchFamily="34" charset="0"/>
                <a:ea typeface="微软雅黑" panose="020B0503020204020204" charset="-122"/>
              </a:rPr>
              <a:t>相互转换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charset="-122"/>
              </a:rPr>
              <a:t>--&gt;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可逆</a:t>
            </a:r>
            <a:endParaRPr sz="24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pPr lvl="1" algn="l">
              <a:buClrTx/>
              <a:buSzTx/>
            </a:pPr>
            <a:r>
              <a:rPr sz="2400" dirty="0">
                <a:latin typeface="Arial" panose="020B0604020202020204" pitchFamily="34" charset="0"/>
                <a:ea typeface="微软雅黑" panose="020B0503020204020204" charset="-122"/>
              </a:rPr>
              <a:t>耦合层</a:t>
            </a:r>
            <a:endParaRPr sz="240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7570" y="2955290"/>
            <a:ext cx="2763520" cy="7226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222450"/>
            <a:ext cx="10852237" cy="648000"/>
          </a:xfrm>
        </p:spPr>
        <p:txBody>
          <a:bodyPr/>
          <a:lstStyle/>
          <a:p>
            <a:pPr algn="ctr"/>
            <a:r>
              <a:rPr lang="zh-CN" altLang="en-US"/>
              <a:t>总结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1" y="826500"/>
            <a:ext cx="10852150" cy="1811020"/>
          </a:xfrm>
        </p:spPr>
        <p:txBody>
          <a:bodyPr/>
          <a:lstStyle/>
          <a:p>
            <a:r>
              <a:rPr lang="en-US" altLang="zh-CN" sz="2000" dirty="0">
                <a:sym typeface="+mn-ea"/>
              </a:rPr>
              <a:t>flow</a:t>
            </a:r>
            <a:r>
              <a:rPr lang="zh-CN" altLang="en-US" sz="2000" b="1" dirty="0"/>
              <a:t>发展</a:t>
            </a:r>
            <a:endParaRPr lang="zh-CN" altLang="en-US" dirty="0"/>
          </a:p>
          <a:p>
            <a:r>
              <a:rPr dirty="0">
                <a:sym typeface="+mn-ea"/>
              </a:rPr>
              <a:t>结构可逆，加性耦合层，上下交叉</a:t>
            </a:r>
            <a:r>
              <a:rPr lang="en-US" altLang="zh-CN" dirty="0">
                <a:sym typeface="+mn-ea"/>
              </a:rPr>
              <a:t>shuffle</a:t>
            </a:r>
            <a:r>
              <a:rPr lang="zh-CN" altLang="en-US" dirty="0"/>
              <a:t>　                          </a:t>
            </a:r>
            <a:r>
              <a:rPr lang="en-US" altLang="zh-CN" dirty="0"/>
              <a:t>--</a:t>
            </a:r>
            <a:r>
              <a:rPr lang="zh-CN" altLang="en-US" dirty="0"/>
              <a:t>＞　</a:t>
            </a:r>
            <a:r>
              <a:rPr lang="en-US" altLang="zh-CN" dirty="0">
                <a:solidFill>
                  <a:srgbClr val="FF0000"/>
                </a:solidFill>
              </a:rPr>
              <a:t>NICE【1】</a:t>
            </a:r>
            <a:endParaRPr lang="zh-CN" altLang="en-US" dirty="0"/>
          </a:p>
          <a:p>
            <a:r>
              <a:rPr dirty="0">
                <a:sym typeface="+mn-ea"/>
              </a:rPr>
              <a:t>仿射耦合层</a:t>
            </a:r>
            <a:r>
              <a:rPr lang="en-US" altLang="zh-CN" dirty="0">
                <a:sym typeface="+mn-ea"/>
              </a:rPr>
              <a:t>, </a:t>
            </a:r>
            <a:r>
              <a:rPr dirty="0"/>
              <a:t>随机</a:t>
            </a:r>
            <a:r>
              <a:rPr lang="en-US" altLang="zh-CN" dirty="0"/>
              <a:t>shuffle</a:t>
            </a:r>
            <a:r>
              <a:rPr dirty="0"/>
              <a:t>，增加</a:t>
            </a:r>
            <a:r>
              <a:rPr lang="en-US" altLang="zh-CN" dirty="0"/>
              <a:t>factor-out </a:t>
            </a:r>
            <a:r>
              <a:rPr dirty="0"/>
              <a:t>的</a:t>
            </a:r>
            <a:r>
              <a:rPr lang="en-US" altLang="zh-CN" dirty="0">
                <a:solidFill>
                  <a:srgbClr val="FF0000"/>
                </a:solidFill>
              </a:rPr>
              <a:t>NICE                 </a:t>
            </a:r>
            <a:r>
              <a:rPr lang="en-US" altLang="zh-CN" dirty="0"/>
              <a:t>--&gt;   </a:t>
            </a:r>
            <a:r>
              <a:rPr lang="en-US" altLang="zh-CN" dirty="0">
                <a:solidFill>
                  <a:srgbClr val="00B050"/>
                </a:solidFill>
              </a:rPr>
              <a:t>realNVP【2】</a:t>
            </a:r>
            <a:endParaRPr lang="en-US" altLang="zh-CN" dirty="0"/>
          </a:p>
          <a:p>
            <a:r>
              <a:rPr dirty="0"/>
              <a:t>用</a:t>
            </a:r>
            <a:r>
              <a:rPr lang="en-US" altLang="zh-CN" dirty="0"/>
              <a:t>1*1</a:t>
            </a:r>
            <a:r>
              <a:rPr dirty="0"/>
              <a:t>卷积形式来</a:t>
            </a:r>
            <a:r>
              <a:rPr lang="en-US" altLang="zh-CN" dirty="0"/>
              <a:t>shuffle  </a:t>
            </a:r>
            <a:r>
              <a:rPr dirty="0"/>
              <a:t>的</a:t>
            </a:r>
            <a:r>
              <a:rPr lang="en-US" altLang="zh-CN" dirty="0" err="1">
                <a:solidFill>
                  <a:srgbClr val="00B050"/>
                </a:solidFill>
              </a:rPr>
              <a:t>realNVP</a:t>
            </a:r>
            <a:r>
              <a:rPr lang="en-US" altLang="zh-CN" dirty="0">
                <a:solidFill>
                  <a:srgbClr val="00B050"/>
                </a:solidFill>
              </a:rPr>
              <a:t>                                   </a:t>
            </a:r>
            <a:r>
              <a:rPr lang="en-US" altLang="zh-CN" dirty="0"/>
              <a:t>--&gt;</a:t>
            </a:r>
            <a:r>
              <a:rPr dirty="0"/>
              <a:t>   </a:t>
            </a:r>
            <a:r>
              <a:rPr lang="en-US" altLang="zh-CN" dirty="0">
                <a:solidFill>
                  <a:srgbClr val="00B0F0"/>
                </a:solidFill>
              </a:rPr>
              <a:t>Glow【3】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3437881" y="2753630"/>
            <a:ext cx="8433435" cy="3277870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ym typeface="+mn-ea"/>
              </a:rPr>
              <a:t>flow</a:t>
            </a:r>
            <a:r>
              <a:rPr lang="zh-CN" altLang="en-US" sz="2000" b="1" dirty="0"/>
              <a:t>应用</a:t>
            </a:r>
            <a:endParaRPr lang="zh-CN" altLang="en-US" b="1" dirty="0"/>
          </a:p>
          <a:p>
            <a:pPr lvl="0"/>
            <a:r>
              <a:rPr lang="zh-CN" altLang="en-US" dirty="0"/>
              <a:t>语音合成 </a:t>
            </a:r>
            <a:r>
              <a:rPr lang="en-US" altLang="zh-CN" dirty="0"/>
              <a:t>--&gt;  </a:t>
            </a:r>
            <a:r>
              <a:rPr lang="en-US" altLang="zh-CN" dirty="0" err="1"/>
              <a:t>waveGlow</a:t>
            </a:r>
            <a:r>
              <a:rPr lang="en-US" altLang="zh-CN" b="1" dirty="0"/>
              <a:t>[4]</a:t>
            </a:r>
            <a:endParaRPr lang="en-US" altLang="zh-CN" b="1" dirty="0"/>
          </a:p>
          <a:p>
            <a:pPr lvl="0"/>
            <a:r>
              <a:rPr lang="zh-CN" altLang="en-US" dirty="0"/>
              <a:t>隐写</a:t>
            </a:r>
            <a:r>
              <a:rPr lang="en-US" altLang="zh-CN" b="1" dirty="0"/>
              <a:t>[5]</a:t>
            </a:r>
            <a:r>
              <a:rPr lang="zh-CN" altLang="en-US" dirty="0"/>
              <a:t>（</a:t>
            </a:r>
            <a:r>
              <a:rPr dirty="0"/>
              <a:t>不需额外</a:t>
            </a:r>
            <a:r>
              <a:rPr lang="en-US" altLang="zh-CN" dirty="0"/>
              <a:t>msg extractor</a:t>
            </a:r>
            <a:r>
              <a:rPr dirty="0"/>
              <a:t>）</a:t>
            </a:r>
            <a:endParaRPr lang="zh-CN" altLang="en-US" dirty="0"/>
          </a:p>
          <a:p>
            <a:pPr lvl="1"/>
            <a:r>
              <a:rPr lang="zh-CN" altLang="en-US" dirty="0"/>
              <a:t>怎样</a:t>
            </a:r>
            <a:r>
              <a:rPr dirty="0"/>
              <a:t>准确提取</a:t>
            </a:r>
            <a:r>
              <a:rPr lang="zh-CN" altLang="en-US" dirty="0"/>
              <a:t>是个问题（找一个合适的</a:t>
            </a:r>
            <a:r>
              <a:rPr lang="en-US" altLang="zh-CN" dirty="0"/>
              <a:t>m -&gt; z </a:t>
            </a:r>
            <a:r>
              <a:rPr lang="zh-CN" altLang="en-US" dirty="0"/>
              <a:t>映射模块）</a:t>
            </a:r>
            <a:endParaRPr dirty="0"/>
          </a:p>
          <a:p>
            <a:r>
              <a:rPr dirty="0"/>
              <a:t>压缩</a:t>
            </a:r>
            <a:r>
              <a:rPr lang="zh-CN" altLang="en-US" dirty="0"/>
              <a:t> </a:t>
            </a:r>
            <a:r>
              <a:rPr lang="en-US" altLang="zh-CN" dirty="0"/>
              <a:t>--&gt; integer discrete flows</a:t>
            </a:r>
            <a:r>
              <a:rPr lang="en-US" altLang="zh-CN" b="1" dirty="0"/>
              <a:t>[6]</a:t>
            </a:r>
            <a:endParaRPr lang="en-US" altLang="zh-CN" b="1" dirty="0"/>
          </a:p>
          <a:p>
            <a:pPr lvl="1"/>
            <a:r>
              <a:rPr lang="zh-CN" altLang="en-US" dirty="0"/>
              <a:t>不能对自己生成的图像做无损压缩？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7570" y="2550795"/>
            <a:ext cx="2566670" cy="647700"/>
          </a:xfrm>
        </p:spPr>
        <p:txBody>
          <a:bodyPr/>
          <a:lstStyle/>
          <a:p>
            <a:r>
              <a:rPr lang="en-US" altLang="zh-CN" sz="4000" dirty="0"/>
              <a:t>Q&amp;A</a:t>
            </a:r>
            <a:endParaRPr lang="en-US" altLang="zh-CN" sz="4000" dirty="0"/>
          </a:p>
        </p:txBody>
      </p:sp>
    </p:spTree>
    <p:custDataLst>
      <p:tags r:id="rId1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400" dirty="0">
                <a:latin typeface="Arial" panose="020B0604020202020204" pitchFamily="34" charset="0"/>
                <a:ea typeface="微软雅黑" panose="020B0503020204020204" charset="-122"/>
              </a:rPr>
              <a:t>附录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charset="-122"/>
              </a:rPr>
              <a:t>1</a:t>
            </a:r>
            <a:endParaRPr lang="en-US" altLang="zh-CN" sz="240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>
                <a:latin typeface="Arial" panose="020B0604020202020204" pitchFamily="34" charset="0"/>
                <a:ea typeface="微软雅黑" panose="020B0503020204020204" charset="-122"/>
              </a:rPr>
              <a:t>狄拉克分布</a:t>
            </a:r>
            <a:endParaRPr lang="zh-CN" altLang="en-US" sz="24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endParaRPr lang="zh-CN" altLang="en-US" sz="24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r>
              <a:rPr lang="zh-CN" altLang="en-US" sz="2400" dirty="0">
                <a:latin typeface="Arial" panose="020B0604020202020204" pitchFamily="34" charset="0"/>
                <a:ea typeface="微软雅黑" panose="020B0503020204020204" charset="-122"/>
              </a:rPr>
              <a:t>定义</a:t>
            </a:r>
            <a:endParaRPr lang="zh-CN" altLang="en-US" sz="24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endParaRPr lang="zh-CN" altLang="en-US" sz="24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endParaRPr lang="zh-CN" altLang="en-US" sz="24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endParaRPr lang="zh-CN" altLang="en-US" sz="24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r>
              <a:rPr lang="zh-CN" altLang="en-US" sz="2400" dirty="0">
                <a:latin typeface="Arial" panose="020B0604020202020204" pitchFamily="34" charset="0"/>
                <a:ea typeface="微软雅黑" panose="020B0503020204020204" charset="-122"/>
              </a:rPr>
              <a:t>性质</a:t>
            </a:r>
            <a:endParaRPr lang="zh-CN" altLang="en-US" sz="24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endParaRPr lang="zh-CN" altLang="en-US" sz="24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endParaRPr lang="zh-CN" altLang="en-US" sz="240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86585" y="2275840"/>
            <a:ext cx="3554095" cy="10198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845" y="2275840"/>
            <a:ext cx="2857500" cy="10198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585" y="4759325"/>
            <a:ext cx="5146675" cy="98933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附录</a:t>
            </a:r>
            <a:r>
              <a:rPr lang="en-US" altLang="zh-CN"/>
              <a:t>2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/>
              <a:t>G</a:t>
            </a:r>
            <a:r>
              <a:rPr sz="2400"/>
              <a:t>aussian distribution:</a:t>
            </a:r>
            <a:endParaRPr sz="2400"/>
          </a:p>
          <a:p>
            <a:endParaRPr sz="2400"/>
          </a:p>
          <a:p>
            <a:endParaRPr sz="2400"/>
          </a:p>
          <a:p>
            <a:r>
              <a:rPr sz="2400"/>
              <a:t>logistic distribution:</a:t>
            </a:r>
            <a:endParaRPr sz="2400"/>
          </a:p>
          <a:p>
            <a:endParaRPr sz="24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9430" y="1990090"/>
            <a:ext cx="4175760" cy="7715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430" y="4084320"/>
            <a:ext cx="9561195" cy="5499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</a:rPr>
              <a:t>附录</a:t>
            </a:r>
            <a:r>
              <a:rPr lang="en-US" altLang="zh-CN" sz="2400">
                <a:latin typeface="Arial" panose="020B0604020202020204" pitchFamily="34" charset="0"/>
                <a:ea typeface="微软雅黑" panose="020B0503020204020204" charset="-122"/>
              </a:rPr>
              <a:t>3</a:t>
            </a:r>
            <a:endParaRPr lang="en-US" altLang="zh-CN" sz="24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240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离散Logistic分布（DLogistic）        </a:t>
            </a:r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</a:rPr>
              <a:t>σ(·) denotes the sigmoid</a:t>
            </a:r>
            <a:endParaRPr lang="zh-CN" altLang="en-US" sz="2400">
              <a:latin typeface="Arial" panose="020B0604020202020204" pitchFamily="34" charset="0"/>
              <a:ea typeface="微软雅黑" panose="020B0503020204020204" charset="-122"/>
            </a:endParaRPr>
          </a:p>
          <a:p>
            <a:endParaRPr lang="zh-CN" altLang="en-US" sz="2400">
              <a:latin typeface="Arial" panose="020B0604020202020204" pitchFamily="34" charset="0"/>
              <a:ea typeface="微软雅黑" panose="020B0503020204020204" charset="-122"/>
            </a:endParaRPr>
          </a:p>
          <a:p>
            <a:endParaRPr lang="zh-CN" altLang="en-US" sz="2400">
              <a:latin typeface="Arial" panose="020B0604020202020204" pitchFamily="34" charset="0"/>
              <a:ea typeface="微软雅黑" panose="020B0503020204020204" charset="-122"/>
            </a:endParaRPr>
          </a:p>
          <a:p>
            <a:endParaRPr lang="zh-CN" altLang="en-US" sz="2400">
              <a:latin typeface="Arial" panose="020B0604020202020204" pitchFamily="34" charset="0"/>
              <a:ea typeface="微软雅黑" panose="020B0503020204020204" charset="-122"/>
            </a:endParaRPr>
          </a:p>
          <a:p>
            <a:endParaRPr lang="zh-CN" altLang="en-US" sz="2400">
              <a:latin typeface="Arial" panose="020B0604020202020204" pitchFamily="34" charset="0"/>
              <a:ea typeface="微软雅黑" panose="020B0503020204020204" charset="-122"/>
            </a:endParaRPr>
          </a:p>
          <a:p>
            <a:endParaRPr lang="zh-CN" altLang="en-US" sz="24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2010" y="2276475"/>
            <a:ext cx="10243820" cy="9163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附录</a:t>
            </a:r>
            <a:r>
              <a:rPr lang="en-US" altLang="zh-CN" dirty="0"/>
              <a:t>4-1</a:t>
            </a:r>
            <a:r>
              <a:rPr lang="en-US" altLang="zh-TW" dirty="0"/>
              <a:t>Change of Variable Theorem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8">
                <a:extLst/>
              </p:cNvPr>
              <p:cNvSpPr txBox="1"/>
              <p:nvPr/>
            </p:nvSpPr>
            <p:spPr>
              <a:xfrm>
                <a:off x="2519715" y="3767324"/>
                <a:ext cx="142474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715" y="3767324"/>
                <a:ext cx="1424749" cy="430887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字方塊 9">
                <a:extLst/>
              </p:cNvPr>
              <p:cNvSpPr txBox="1"/>
              <p:nvPr/>
            </p:nvSpPr>
            <p:spPr>
              <a:xfrm>
                <a:off x="3159307" y="2206325"/>
                <a:ext cx="79759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307" y="2206325"/>
                <a:ext cx="797590" cy="43088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cxnSp>
        <p:nvCxnSpPr>
          <p:cNvPr id="12" name="直線單箭頭接點 11"/>
          <p:cNvCxnSpPr/>
          <p:nvPr/>
        </p:nvCxnSpPr>
        <p:spPr>
          <a:xfrm>
            <a:off x="3939265" y="3336415"/>
            <a:ext cx="352539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>
            <a:off x="3916579" y="5951976"/>
            <a:ext cx="352539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字方塊 17">
                <a:extLst/>
              </p:cNvPr>
              <p:cNvSpPr txBox="1"/>
              <p:nvPr/>
            </p:nvSpPr>
            <p:spPr>
              <a:xfrm>
                <a:off x="7499125" y="5707990"/>
                <a:ext cx="30104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9125" y="5707990"/>
                <a:ext cx="301044" cy="43088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字方塊 18">
                <a:extLst/>
              </p:cNvPr>
              <p:cNvSpPr txBox="1"/>
              <p:nvPr/>
            </p:nvSpPr>
            <p:spPr>
              <a:xfrm>
                <a:off x="7521504" y="3120945"/>
                <a:ext cx="27866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1504" y="3120945"/>
                <a:ext cx="278666" cy="43088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文字方塊 29">
                <a:extLst/>
              </p:cNvPr>
              <p:cNvSpPr txBox="1"/>
              <p:nvPr/>
            </p:nvSpPr>
            <p:spPr>
              <a:xfrm>
                <a:off x="3159307" y="4945706"/>
                <a:ext cx="80381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307" y="4945706"/>
                <a:ext cx="803810" cy="4308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33" name="手繪多邊形: 圖案 32"/>
          <p:cNvSpPr/>
          <p:nvPr/>
        </p:nvSpPr>
        <p:spPr>
          <a:xfrm>
            <a:off x="4135655" y="2453504"/>
            <a:ext cx="3133725" cy="773814"/>
          </a:xfrm>
          <a:custGeom>
            <a:avLst/>
            <a:gdLst>
              <a:gd name="connsiteX0" fmla="*/ 0 w 3133725"/>
              <a:gd name="connsiteY0" fmla="*/ 735714 h 773814"/>
              <a:gd name="connsiteX1" fmla="*/ 695325 w 3133725"/>
              <a:gd name="connsiteY1" fmla="*/ 649989 h 773814"/>
              <a:gd name="connsiteX2" fmla="*/ 1190625 w 3133725"/>
              <a:gd name="connsiteY2" fmla="*/ 116589 h 773814"/>
              <a:gd name="connsiteX3" fmla="*/ 1476375 w 3133725"/>
              <a:gd name="connsiteY3" fmla="*/ 2289 h 773814"/>
              <a:gd name="connsiteX4" fmla="*/ 1838325 w 3133725"/>
              <a:gd name="connsiteY4" fmla="*/ 78489 h 773814"/>
              <a:gd name="connsiteX5" fmla="*/ 2266950 w 3133725"/>
              <a:gd name="connsiteY5" fmla="*/ 488064 h 773814"/>
              <a:gd name="connsiteX6" fmla="*/ 2676525 w 3133725"/>
              <a:gd name="connsiteY6" fmla="*/ 669039 h 773814"/>
              <a:gd name="connsiteX7" fmla="*/ 3133725 w 3133725"/>
              <a:gd name="connsiteY7" fmla="*/ 773814 h 773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33725" h="773814">
                <a:moveTo>
                  <a:pt x="0" y="735714"/>
                </a:moveTo>
                <a:cubicBezTo>
                  <a:pt x="248444" y="744445"/>
                  <a:pt x="496888" y="753176"/>
                  <a:pt x="695325" y="649989"/>
                </a:cubicBezTo>
                <a:cubicBezTo>
                  <a:pt x="893762" y="546802"/>
                  <a:pt x="1060450" y="224539"/>
                  <a:pt x="1190625" y="116589"/>
                </a:cubicBezTo>
                <a:cubicBezTo>
                  <a:pt x="1320800" y="8639"/>
                  <a:pt x="1368425" y="8639"/>
                  <a:pt x="1476375" y="2289"/>
                </a:cubicBezTo>
                <a:cubicBezTo>
                  <a:pt x="1584325" y="-4061"/>
                  <a:pt x="1706563" y="-2474"/>
                  <a:pt x="1838325" y="78489"/>
                </a:cubicBezTo>
                <a:cubicBezTo>
                  <a:pt x="1970088" y="159451"/>
                  <a:pt x="2127250" y="389639"/>
                  <a:pt x="2266950" y="488064"/>
                </a:cubicBezTo>
                <a:cubicBezTo>
                  <a:pt x="2406650" y="586489"/>
                  <a:pt x="2532063" y="621414"/>
                  <a:pt x="2676525" y="669039"/>
                </a:cubicBezTo>
                <a:cubicBezTo>
                  <a:pt x="2820987" y="716664"/>
                  <a:pt x="2977356" y="745239"/>
                  <a:pt x="3133725" y="773814"/>
                </a:cubicBez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手繪多邊形: 圖案 33"/>
          <p:cNvSpPr/>
          <p:nvPr/>
        </p:nvSpPr>
        <p:spPr>
          <a:xfrm>
            <a:off x="3961270" y="4612624"/>
            <a:ext cx="3483576" cy="1242220"/>
          </a:xfrm>
          <a:custGeom>
            <a:avLst/>
            <a:gdLst>
              <a:gd name="connsiteX0" fmla="*/ 0 w 3409950"/>
              <a:gd name="connsiteY0" fmla="*/ 1204840 h 1242220"/>
              <a:gd name="connsiteX1" fmla="*/ 400050 w 3409950"/>
              <a:gd name="connsiteY1" fmla="*/ 890515 h 1242220"/>
              <a:gd name="connsiteX2" fmla="*/ 542925 w 3409950"/>
              <a:gd name="connsiteY2" fmla="*/ 499990 h 1242220"/>
              <a:gd name="connsiteX3" fmla="*/ 666750 w 3409950"/>
              <a:gd name="connsiteY3" fmla="*/ 442840 h 1242220"/>
              <a:gd name="connsiteX4" fmla="*/ 914400 w 3409950"/>
              <a:gd name="connsiteY4" fmla="*/ 823840 h 1242220"/>
              <a:gd name="connsiteX5" fmla="*/ 1047750 w 3409950"/>
              <a:gd name="connsiteY5" fmla="*/ 1157215 h 1242220"/>
              <a:gd name="connsiteX6" fmla="*/ 1171575 w 3409950"/>
              <a:gd name="connsiteY6" fmla="*/ 1185790 h 1242220"/>
              <a:gd name="connsiteX7" fmla="*/ 1438275 w 3409950"/>
              <a:gd name="connsiteY7" fmla="*/ 890515 h 1242220"/>
              <a:gd name="connsiteX8" fmla="*/ 1514475 w 3409950"/>
              <a:gd name="connsiteY8" fmla="*/ 376165 h 1242220"/>
              <a:gd name="connsiteX9" fmla="*/ 1685925 w 3409950"/>
              <a:gd name="connsiteY9" fmla="*/ 4690 h 1242220"/>
              <a:gd name="connsiteX10" fmla="*/ 1838325 w 3409950"/>
              <a:gd name="connsiteY10" fmla="*/ 204715 h 1242220"/>
              <a:gd name="connsiteX11" fmla="*/ 1981200 w 3409950"/>
              <a:gd name="connsiteY11" fmla="*/ 738115 h 1242220"/>
              <a:gd name="connsiteX12" fmla="*/ 2200275 w 3409950"/>
              <a:gd name="connsiteY12" fmla="*/ 1042915 h 1242220"/>
              <a:gd name="connsiteX13" fmla="*/ 2371725 w 3409950"/>
              <a:gd name="connsiteY13" fmla="*/ 1109590 h 1242220"/>
              <a:gd name="connsiteX14" fmla="*/ 2562225 w 3409950"/>
              <a:gd name="connsiteY14" fmla="*/ 890515 h 1242220"/>
              <a:gd name="connsiteX15" fmla="*/ 2714625 w 3409950"/>
              <a:gd name="connsiteY15" fmla="*/ 538090 h 1242220"/>
              <a:gd name="connsiteX16" fmla="*/ 2943225 w 3409950"/>
              <a:gd name="connsiteY16" fmla="*/ 595240 h 1242220"/>
              <a:gd name="connsiteX17" fmla="*/ 3076575 w 3409950"/>
              <a:gd name="connsiteY17" fmla="*/ 1033390 h 1242220"/>
              <a:gd name="connsiteX18" fmla="*/ 3314700 w 3409950"/>
              <a:gd name="connsiteY18" fmla="*/ 1223890 h 1242220"/>
              <a:gd name="connsiteX19" fmla="*/ 3409950 w 3409950"/>
              <a:gd name="connsiteY19" fmla="*/ 1223890 h 1242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409950" h="1242220">
                <a:moveTo>
                  <a:pt x="0" y="1204840"/>
                </a:moveTo>
                <a:cubicBezTo>
                  <a:pt x="154781" y="1106415"/>
                  <a:pt x="309563" y="1007990"/>
                  <a:pt x="400050" y="890515"/>
                </a:cubicBezTo>
                <a:cubicBezTo>
                  <a:pt x="490538" y="773040"/>
                  <a:pt x="498475" y="574603"/>
                  <a:pt x="542925" y="499990"/>
                </a:cubicBezTo>
                <a:cubicBezTo>
                  <a:pt x="587375" y="425377"/>
                  <a:pt x="604838" y="388865"/>
                  <a:pt x="666750" y="442840"/>
                </a:cubicBezTo>
                <a:cubicBezTo>
                  <a:pt x="728662" y="496815"/>
                  <a:pt x="850900" y="704778"/>
                  <a:pt x="914400" y="823840"/>
                </a:cubicBezTo>
                <a:cubicBezTo>
                  <a:pt x="977900" y="942902"/>
                  <a:pt x="1004888" y="1096890"/>
                  <a:pt x="1047750" y="1157215"/>
                </a:cubicBezTo>
                <a:cubicBezTo>
                  <a:pt x="1090612" y="1217540"/>
                  <a:pt x="1106488" y="1230240"/>
                  <a:pt x="1171575" y="1185790"/>
                </a:cubicBezTo>
                <a:cubicBezTo>
                  <a:pt x="1236662" y="1141340"/>
                  <a:pt x="1381125" y="1025452"/>
                  <a:pt x="1438275" y="890515"/>
                </a:cubicBezTo>
                <a:cubicBezTo>
                  <a:pt x="1495425" y="755578"/>
                  <a:pt x="1473200" y="523802"/>
                  <a:pt x="1514475" y="376165"/>
                </a:cubicBezTo>
                <a:cubicBezTo>
                  <a:pt x="1555750" y="228527"/>
                  <a:pt x="1631950" y="33265"/>
                  <a:pt x="1685925" y="4690"/>
                </a:cubicBezTo>
                <a:cubicBezTo>
                  <a:pt x="1739900" y="-23885"/>
                  <a:pt x="1789113" y="82477"/>
                  <a:pt x="1838325" y="204715"/>
                </a:cubicBezTo>
                <a:cubicBezTo>
                  <a:pt x="1887538" y="326952"/>
                  <a:pt x="1920875" y="598415"/>
                  <a:pt x="1981200" y="738115"/>
                </a:cubicBezTo>
                <a:cubicBezTo>
                  <a:pt x="2041525" y="877815"/>
                  <a:pt x="2135188" y="981003"/>
                  <a:pt x="2200275" y="1042915"/>
                </a:cubicBezTo>
                <a:cubicBezTo>
                  <a:pt x="2265362" y="1104827"/>
                  <a:pt x="2311400" y="1134990"/>
                  <a:pt x="2371725" y="1109590"/>
                </a:cubicBezTo>
                <a:cubicBezTo>
                  <a:pt x="2432050" y="1084190"/>
                  <a:pt x="2505075" y="985765"/>
                  <a:pt x="2562225" y="890515"/>
                </a:cubicBezTo>
                <a:cubicBezTo>
                  <a:pt x="2619375" y="795265"/>
                  <a:pt x="2651125" y="587302"/>
                  <a:pt x="2714625" y="538090"/>
                </a:cubicBezTo>
                <a:cubicBezTo>
                  <a:pt x="2778125" y="488878"/>
                  <a:pt x="2882900" y="512690"/>
                  <a:pt x="2943225" y="595240"/>
                </a:cubicBezTo>
                <a:cubicBezTo>
                  <a:pt x="3003550" y="677790"/>
                  <a:pt x="3014663" y="928615"/>
                  <a:pt x="3076575" y="1033390"/>
                </a:cubicBezTo>
                <a:cubicBezTo>
                  <a:pt x="3138487" y="1138165"/>
                  <a:pt x="3259138" y="1192140"/>
                  <a:pt x="3314700" y="1223890"/>
                </a:cubicBezTo>
                <a:cubicBezTo>
                  <a:pt x="3370262" y="1255640"/>
                  <a:pt x="3390106" y="1239765"/>
                  <a:pt x="3409950" y="1223890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文字方塊 34">
                <a:extLst/>
              </p:cNvPr>
              <p:cNvSpPr txBox="1"/>
              <p:nvPr/>
            </p:nvSpPr>
            <p:spPr>
              <a:xfrm>
                <a:off x="4692940" y="3349221"/>
                <a:ext cx="39792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altLang="zh-TW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TW" alt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940" y="3349221"/>
                <a:ext cx="397929" cy="4308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文字方塊 36">
                <a:extLst/>
              </p:cNvPr>
              <p:cNvSpPr txBox="1"/>
              <p:nvPr/>
            </p:nvSpPr>
            <p:spPr>
              <a:xfrm>
                <a:off x="6473039" y="5993559"/>
                <a:ext cx="41767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TW" alt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039" y="5993559"/>
                <a:ext cx="417678" cy="4308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38" name="橢圓 37"/>
          <p:cNvSpPr/>
          <p:nvPr/>
        </p:nvSpPr>
        <p:spPr>
          <a:xfrm>
            <a:off x="5101658" y="3282415"/>
            <a:ext cx="108000" cy="10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橢圓 38"/>
          <p:cNvSpPr/>
          <p:nvPr/>
        </p:nvSpPr>
        <p:spPr>
          <a:xfrm>
            <a:off x="6542376" y="5904159"/>
            <a:ext cx="108000" cy="10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1" name="直線單箭頭接點 40"/>
          <p:cNvCxnSpPr>
            <a:stCxn id="38" idx="4"/>
            <a:endCxn id="39" idx="1"/>
          </p:cNvCxnSpPr>
          <p:nvPr/>
        </p:nvCxnSpPr>
        <p:spPr>
          <a:xfrm>
            <a:off x="5155658" y="3390415"/>
            <a:ext cx="1402534" cy="2529560"/>
          </a:xfrm>
          <a:prstGeom prst="straightConnector1">
            <a:avLst/>
          </a:prstGeom>
          <a:ln w="381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文字方塊 41">
                <a:extLst/>
              </p:cNvPr>
              <p:cNvSpPr txBox="1"/>
              <p:nvPr/>
            </p:nvSpPr>
            <p:spPr>
              <a:xfrm>
                <a:off x="5209659" y="4036393"/>
                <a:ext cx="30707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659" y="4036393"/>
                <a:ext cx="307071" cy="43088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cxnSp>
        <p:nvCxnSpPr>
          <p:cNvPr id="44" name="直線接點 43"/>
          <p:cNvCxnSpPr/>
          <p:nvPr/>
        </p:nvCxnSpPr>
        <p:spPr>
          <a:xfrm>
            <a:off x="5149575" y="2783743"/>
            <a:ext cx="0" cy="552672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接點 44"/>
          <p:cNvCxnSpPr/>
          <p:nvPr/>
        </p:nvCxnSpPr>
        <p:spPr>
          <a:xfrm>
            <a:off x="6596376" y="5376592"/>
            <a:ext cx="0" cy="616966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文字方塊 49">
                <a:extLst/>
              </p:cNvPr>
              <p:cNvSpPr txBox="1"/>
              <p:nvPr/>
            </p:nvSpPr>
            <p:spPr>
              <a:xfrm>
                <a:off x="5426406" y="1811184"/>
                <a:ext cx="91685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50" name="文字方塊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406" y="1811184"/>
                <a:ext cx="916854" cy="43088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文字方塊 50">
                <a:extLst/>
              </p:cNvPr>
              <p:cNvSpPr txBox="1"/>
              <p:nvPr/>
            </p:nvSpPr>
            <p:spPr>
              <a:xfrm>
                <a:off x="6997586" y="4388891"/>
                <a:ext cx="92044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51" name="文字方塊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586" y="4388891"/>
                <a:ext cx="920444" cy="43088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53" name="右大括弧 52"/>
          <p:cNvSpPr/>
          <p:nvPr/>
        </p:nvSpPr>
        <p:spPr>
          <a:xfrm>
            <a:off x="5213647" y="2758521"/>
            <a:ext cx="245833" cy="565091"/>
          </a:xfrm>
          <a:prstGeom prst="rightBrace">
            <a:avLst>
              <a:gd name="adj1" fmla="val 2756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右大括弧 53"/>
          <p:cNvSpPr/>
          <p:nvPr/>
        </p:nvSpPr>
        <p:spPr>
          <a:xfrm>
            <a:off x="6623202" y="5376592"/>
            <a:ext cx="244069" cy="527567"/>
          </a:xfrm>
          <a:prstGeom prst="rightBrace">
            <a:avLst>
              <a:gd name="adj1" fmla="val 2756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6" name="直線單箭頭接點 55"/>
          <p:cNvCxnSpPr/>
          <p:nvPr/>
        </p:nvCxnSpPr>
        <p:spPr>
          <a:xfrm flipV="1">
            <a:off x="5541630" y="2257882"/>
            <a:ext cx="352468" cy="8149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/>
          <p:cNvCxnSpPr/>
          <p:nvPr/>
        </p:nvCxnSpPr>
        <p:spPr>
          <a:xfrm flipV="1">
            <a:off x="7006963" y="4835778"/>
            <a:ext cx="352468" cy="8149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字方塊 58"/>
          <p:cNvSpPr txBox="1"/>
          <p:nvPr/>
        </p:nvSpPr>
        <p:spPr>
          <a:xfrm>
            <a:off x="8195789" y="3136333"/>
            <a:ext cx="1967386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What are their relations?</a:t>
            </a:r>
            <a:endParaRPr lang="zh-TW" altLang="en-US" sz="2400" dirty="0"/>
          </a:p>
        </p:txBody>
      </p:sp>
      <p:cxnSp>
        <p:nvCxnSpPr>
          <p:cNvPr id="61" name="直線接點 60"/>
          <p:cNvCxnSpPr/>
          <p:nvPr/>
        </p:nvCxnSpPr>
        <p:spPr>
          <a:xfrm>
            <a:off x="6354202" y="2026627"/>
            <a:ext cx="2808848" cy="21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接點 61"/>
          <p:cNvCxnSpPr/>
          <p:nvPr/>
        </p:nvCxnSpPr>
        <p:spPr>
          <a:xfrm flipV="1">
            <a:off x="7918030" y="5382421"/>
            <a:ext cx="114197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接點 63"/>
          <p:cNvCxnSpPr/>
          <p:nvPr/>
        </p:nvCxnSpPr>
        <p:spPr>
          <a:xfrm flipV="1">
            <a:off x="9060003" y="4761739"/>
            <a:ext cx="0" cy="614853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接點 66"/>
          <p:cNvCxnSpPr/>
          <p:nvPr/>
        </p:nvCxnSpPr>
        <p:spPr>
          <a:xfrm>
            <a:off x="9179482" y="2002804"/>
            <a:ext cx="0" cy="1118141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8" grpId="0" animBg="1"/>
      <p:bldP spid="39" grpId="0" animBg="1"/>
      <p:bldP spid="42" grpId="0"/>
      <p:bldP spid="50" grpId="0"/>
      <p:bldP spid="51" grpId="0"/>
      <p:bldP spid="53" grpId="0" animBg="1"/>
      <p:bldP spid="54" grpId="0" animBg="1"/>
      <p:bldP spid="5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>
            <a:off x="2575435" y="4252839"/>
            <a:ext cx="2669570" cy="25223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矩形 37"/>
          <p:cNvSpPr/>
          <p:nvPr/>
        </p:nvSpPr>
        <p:spPr>
          <a:xfrm>
            <a:off x="3429275" y="2119513"/>
            <a:ext cx="1261173" cy="5741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附录</a:t>
            </a:r>
            <a:r>
              <a:rPr lang="en-US" altLang="zh-CN" dirty="0"/>
              <a:t>4-2</a:t>
            </a:r>
            <a:r>
              <a:rPr lang="en-US" altLang="zh-TW" dirty="0"/>
              <a:t>Change of Variable Theorem</a:t>
            </a:r>
            <a:endParaRPr lang="zh-TW" altLang="en-US" dirty="0"/>
          </a:p>
        </p:txBody>
      </p:sp>
      <p:cxnSp>
        <p:nvCxnSpPr>
          <p:cNvPr id="4" name="直線單箭頭接點 3"/>
          <p:cNvCxnSpPr/>
          <p:nvPr/>
        </p:nvCxnSpPr>
        <p:spPr>
          <a:xfrm>
            <a:off x="2281765" y="2720892"/>
            <a:ext cx="352539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/>
          <p:cNvCxnSpPr/>
          <p:nvPr/>
        </p:nvCxnSpPr>
        <p:spPr>
          <a:xfrm>
            <a:off x="2314057" y="4530546"/>
            <a:ext cx="352539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字方塊 7">
                <a:extLst/>
              </p:cNvPr>
              <p:cNvSpPr txBox="1"/>
              <p:nvPr/>
            </p:nvSpPr>
            <p:spPr>
              <a:xfrm>
                <a:off x="2883922" y="2777190"/>
                <a:ext cx="39792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altLang="zh-TW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TW" alt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922" y="2777190"/>
                <a:ext cx="397929" cy="430887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8">
                <a:extLst/>
              </p:cNvPr>
              <p:cNvSpPr txBox="1"/>
              <p:nvPr/>
            </p:nvSpPr>
            <p:spPr>
              <a:xfrm>
                <a:off x="4613150" y="2795293"/>
                <a:ext cx="163765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altLang="zh-TW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TW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3150" y="2795293"/>
                <a:ext cx="1637650" cy="43088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字方塊 11">
                <a:extLst/>
              </p:cNvPr>
              <p:cNvSpPr txBox="1"/>
              <p:nvPr/>
            </p:nvSpPr>
            <p:spPr>
              <a:xfrm>
                <a:off x="2314056" y="4674547"/>
                <a:ext cx="41767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TW" alt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056" y="4674547"/>
                <a:ext cx="417678" cy="43088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字方塊 12">
                <a:extLst/>
              </p:cNvPr>
              <p:cNvSpPr txBox="1"/>
              <p:nvPr/>
            </p:nvSpPr>
            <p:spPr>
              <a:xfrm>
                <a:off x="4622441" y="4644878"/>
                <a:ext cx="199580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TW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441" y="4644878"/>
                <a:ext cx="1995802" cy="43088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22" name="橢圓 21"/>
          <p:cNvSpPr/>
          <p:nvPr/>
        </p:nvSpPr>
        <p:spPr>
          <a:xfrm>
            <a:off x="3365432" y="2633189"/>
            <a:ext cx="144000" cy="14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字方塊 22">
                <a:extLst/>
              </p:cNvPr>
              <p:cNvSpPr txBox="1"/>
              <p:nvPr/>
            </p:nvSpPr>
            <p:spPr>
              <a:xfrm>
                <a:off x="5829795" y="2478789"/>
                <a:ext cx="27866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795" y="2478789"/>
                <a:ext cx="278666" cy="4308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字方塊 25">
                <a:extLst/>
              </p:cNvPr>
              <p:cNvSpPr txBox="1"/>
              <p:nvPr/>
            </p:nvSpPr>
            <p:spPr>
              <a:xfrm>
                <a:off x="5839453" y="4284893"/>
                <a:ext cx="30104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453" y="4284893"/>
                <a:ext cx="301044" cy="4308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28" name="橢圓 27"/>
          <p:cNvSpPr/>
          <p:nvPr/>
        </p:nvSpPr>
        <p:spPr>
          <a:xfrm>
            <a:off x="4584938" y="2639268"/>
            <a:ext cx="144000" cy="14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橢圓 34"/>
          <p:cNvSpPr/>
          <p:nvPr/>
        </p:nvSpPr>
        <p:spPr>
          <a:xfrm>
            <a:off x="2491074" y="4458545"/>
            <a:ext cx="144000" cy="14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橢圓 35"/>
          <p:cNvSpPr/>
          <p:nvPr/>
        </p:nvSpPr>
        <p:spPr>
          <a:xfrm>
            <a:off x="5204407" y="4472017"/>
            <a:ext cx="144000" cy="14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手繪多邊形: 圖案 36"/>
          <p:cNvSpPr/>
          <p:nvPr/>
        </p:nvSpPr>
        <p:spPr>
          <a:xfrm flipV="1">
            <a:off x="2337627" y="1500370"/>
            <a:ext cx="3684058" cy="676421"/>
          </a:xfrm>
          <a:custGeom>
            <a:avLst/>
            <a:gdLst>
              <a:gd name="connsiteX0" fmla="*/ 0 w 3133725"/>
              <a:gd name="connsiteY0" fmla="*/ 735714 h 773814"/>
              <a:gd name="connsiteX1" fmla="*/ 695325 w 3133725"/>
              <a:gd name="connsiteY1" fmla="*/ 649989 h 773814"/>
              <a:gd name="connsiteX2" fmla="*/ 1190625 w 3133725"/>
              <a:gd name="connsiteY2" fmla="*/ 116589 h 773814"/>
              <a:gd name="connsiteX3" fmla="*/ 1476375 w 3133725"/>
              <a:gd name="connsiteY3" fmla="*/ 2289 h 773814"/>
              <a:gd name="connsiteX4" fmla="*/ 1838325 w 3133725"/>
              <a:gd name="connsiteY4" fmla="*/ 78489 h 773814"/>
              <a:gd name="connsiteX5" fmla="*/ 2266950 w 3133725"/>
              <a:gd name="connsiteY5" fmla="*/ 488064 h 773814"/>
              <a:gd name="connsiteX6" fmla="*/ 2676525 w 3133725"/>
              <a:gd name="connsiteY6" fmla="*/ 669039 h 773814"/>
              <a:gd name="connsiteX7" fmla="*/ 3133725 w 3133725"/>
              <a:gd name="connsiteY7" fmla="*/ 773814 h 773814"/>
              <a:gd name="connsiteX0-1" fmla="*/ 0 w 3506258"/>
              <a:gd name="connsiteY0-2" fmla="*/ 735714 h 1214759"/>
              <a:gd name="connsiteX1-3" fmla="*/ 695325 w 3506258"/>
              <a:gd name="connsiteY1-4" fmla="*/ 649989 h 1214759"/>
              <a:gd name="connsiteX2-5" fmla="*/ 1190625 w 3506258"/>
              <a:gd name="connsiteY2-6" fmla="*/ 116589 h 1214759"/>
              <a:gd name="connsiteX3-7" fmla="*/ 1476375 w 3506258"/>
              <a:gd name="connsiteY3-8" fmla="*/ 2289 h 1214759"/>
              <a:gd name="connsiteX4-9" fmla="*/ 1838325 w 3506258"/>
              <a:gd name="connsiteY4-10" fmla="*/ 78489 h 1214759"/>
              <a:gd name="connsiteX5-11" fmla="*/ 2266950 w 3506258"/>
              <a:gd name="connsiteY5-12" fmla="*/ 488064 h 1214759"/>
              <a:gd name="connsiteX6-13" fmla="*/ 2676525 w 3506258"/>
              <a:gd name="connsiteY6-14" fmla="*/ 669039 h 1214759"/>
              <a:gd name="connsiteX7-15" fmla="*/ 3506258 w 3506258"/>
              <a:gd name="connsiteY7-16" fmla="*/ 1214759 h 1214759"/>
              <a:gd name="connsiteX0-17" fmla="*/ 0 w 3506258"/>
              <a:gd name="connsiteY0-18" fmla="*/ 735714 h 1214759"/>
              <a:gd name="connsiteX1-19" fmla="*/ 331259 w 3506258"/>
              <a:gd name="connsiteY1-20" fmla="*/ 482735 h 1214759"/>
              <a:gd name="connsiteX2-21" fmla="*/ 1190625 w 3506258"/>
              <a:gd name="connsiteY2-22" fmla="*/ 116589 h 1214759"/>
              <a:gd name="connsiteX3-23" fmla="*/ 1476375 w 3506258"/>
              <a:gd name="connsiteY3-24" fmla="*/ 2289 h 1214759"/>
              <a:gd name="connsiteX4-25" fmla="*/ 1838325 w 3506258"/>
              <a:gd name="connsiteY4-26" fmla="*/ 78489 h 1214759"/>
              <a:gd name="connsiteX5-27" fmla="*/ 2266950 w 3506258"/>
              <a:gd name="connsiteY5-28" fmla="*/ 488064 h 1214759"/>
              <a:gd name="connsiteX6-29" fmla="*/ 2676525 w 3506258"/>
              <a:gd name="connsiteY6-30" fmla="*/ 669039 h 1214759"/>
              <a:gd name="connsiteX7-31" fmla="*/ 3506258 w 3506258"/>
              <a:gd name="connsiteY7-32" fmla="*/ 1214759 h 1214759"/>
              <a:gd name="connsiteX0-33" fmla="*/ 0 w 3684058"/>
              <a:gd name="connsiteY0-34" fmla="*/ 355592 h 1214759"/>
              <a:gd name="connsiteX1-35" fmla="*/ 509059 w 3684058"/>
              <a:gd name="connsiteY1-36" fmla="*/ 482735 h 1214759"/>
              <a:gd name="connsiteX2-37" fmla="*/ 1368425 w 3684058"/>
              <a:gd name="connsiteY2-38" fmla="*/ 116589 h 1214759"/>
              <a:gd name="connsiteX3-39" fmla="*/ 1654175 w 3684058"/>
              <a:gd name="connsiteY3-40" fmla="*/ 2289 h 1214759"/>
              <a:gd name="connsiteX4-41" fmla="*/ 2016125 w 3684058"/>
              <a:gd name="connsiteY4-42" fmla="*/ 78489 h 1214759"/>
              <a:gd name="connsiteX5-43" fmla="*/ 2444750 w 3684058"/>
              <a:gd name="connsiteY5-44" fmla="*/ 488064 h 1214759"/>
              <a:gd name="connsiteX6-45" fmla="*/ 2854325 w 3684058"/>
              <a:gd name="connsiteY6-46" fmla="*/ 669039 h 1214759"/>
              <a:gd name="connsiteX7-47" fmla="*/ 3684058 w 3684058"/>
              <a:gd name="connsiteY7-48" fmla="*/ 1214759 h 12147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3684058" h="1214759">
                <a:moveTo>
                  <a:pt x="0" y="355592"/>
                </a:moveTo>
                <a:cubicBezTo>
                  <a:pt x="248444" y="364323"/>
                  <a:pt x="280988" y="522569"/>
                  <a:pt x="509059" y="482735"/>
                </a:cubicBezTo>
                <a:cubicBezTo>
                  <a:pt x="737130" y="442901"/>
                  <a:pt x="1177572" y="196663"/>
                  <a:pt x="1368425" y="116589"/>
                </a:cubicBezTo>
                <a:cubicBezTo>
                  <a:pt x="1559278" y="36515"/>
                  <a:pt x="1546225" y="8639"/>
                  <a:pt x="1654175" y="2289"/>
                </a:cubicBezTo>
                <a:cubicBezTo>
                  <a:pt x="1762125" y="-4061"/>
                  <a:pt x="1884363" y="-2474"/>
                  <a:pt x="2016125" y="78489"/>
                </a:cubicBezTo>
                <a:cubicBezTo>
                  <a:pt x="2147888" y="159451"/>
                  <a:pt x="2305050" y="389639"/>
                  <a:pt x="2444750" y="488064"/>
                </a:cubicBezTo>
                <a:cubicBezTo>
                  <a:pt x="2584450" y="586489"/>
                  <a:pt x="2647774" y="547923"/>
                  <a:pt x="2854325" y="669039"/>
                </a:cubicBezTo>
                <a:cubicBezTo>
                  <a:pt x="3060876" y="790155"/>
                  <a:pt x="3527689" y="1186184"/>
                  <a:pt x="3684058" y="1214759"/>
                </a:cubicBezTo>
              </a:path>
            </a:pathLst>
          </a:custGeom>
          <a:noFill/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文字方塊 38">
                <a:extLst/>
              </p:cNvPr>
              <p:cNvSpPr txBox="1"/>
              <p:nvPr/>
            </p:nvSpPr>
            <p:spPr>
              <a:xfrm flipH="1">
                <a:off x="2292669" y="2138721"/>
                <a:ext cx="5048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39" name="文字方塊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292669" y="2138721"/>
                <a:ext cx="504825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42169" r="-60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40" name="右大括弧 39"/>
          <p:cNvSpPr/>
          <p:nvPr/>
        </p:nvSpPr>
        <p:spPr>
          <a:xfrm flipH="1">
            <a:off x="3094393" y="2081512"/>
            <a:ext cx="269836" cy="629551"/>
          </a:xfrm>
          <a:prstGeom prst="rightBrace">
            <a:avLst>
              <a:gd name="adj1" fmla="val 27565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1" name="直線接點 40"/>
          <p:cNvCxnSpPr>
            <a:endCxn id="35" idx="7"/>
          </p:cNvCxnSpPr>
          <p:nvPr/>
        </p:nvCxnSpPr>
        <p:spPr>
          <a:xfrm flipH="1">
            <a:off x="2613986" y="2772257"/>
            <a:ext cx="818936" cy="170737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/>
          <p:cNvCxnSpPr>
            <a:endCxn id="36" idx="0"/>
          </p:cNvCxnSpPr>
          <p:nvPr/>
        </p:nvCxnSpPr>
        <p:spPr>
          <a:xfrm>
            <a:off x="4676449" y="2754971"/>
            <a:ext cx="599959" cy="1717046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右大括弧 43"/>
          <p:cNvSpPr/>
          <p:nvPr/>
        </p:nvSpPr>
        <p:spPr>
          <a:xfrm flipH="1">
            <a:off x="2238661" y="4243437"/>
            <a:ext cx="336774" cy="297100"/>
          </a:xfrm>
          <a:prstGeom prst="rightBrace">
            <a:avLst>
              <a:gd name="adj1" fmla="val 27565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文字方塊 44">
                <a:extLst/>
              </p:cNvPr>
              <p:cNvSpPr txBox="1"/>
              <p:nvPr/>
            </p:nvSpPr>
            <p:spPr>
              <a:xfrm flipH="1">
                <a:off x="1803219" y="3530680"/>
                <a:ext cx="6878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zh-TW" altLang="en-US" sz="2400" dirty="0">
                              <a:solidFill>
                                <a:srgbClr val="00B050"/>
                              </a:solidFill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45" name="文字方塊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803219" y="3530680"/>
                <a:ext cx="687855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29204" b="-131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47" name="手繪多邊形: 圖案 46"/>
          <p:cNvSpPr/>
          <p:nvPr/>
        </p:nvSpPr>
        <p:spPr>
          <a:xfrm flipV="1">
            <a:off x="1885688" y="4151777"/>
            <a:ext cx="4081991" cy="198700"/>
          </a:xfrm>
          <a:custGeom>
            <a:avLst/>
            <a:gdLst>
              <a:gd name="connsiteX0" fmla="*/ 0 w 3133725"/>
              <a:gd name="connsiteY0" fmla="*/ 735714 h 773814"/>
              <a:gd name="connsiteX1" fmla="*/ 695325 w 3133725"/>
              <a:gd name="connsiteY1" fmla="*/ 649989 h 773814"/>
              <a:gd name="connsiteX2" fmla="*/ 1190625 w 3133725"/>
              <a:gd name="connsiteY2" fmla="*/ 116589 h 773814"/>
              <a:gd name="connsiteX3" fmla="*/ 1476375 w 3133725"/>
              <a:gd name="connsiteY3" fmla="*/ 2289 h 773814"/>
              <a:gd name="connsiteX4" fmla="*/ 1838325 w 3133725"/>
              <a:gd name="connsiteY4" fmla="*/ 78489 h 773814"/>
              <a:gd name="connsiteX5" fmla="*/ 2266950 w 3133725"/>
              <a:gd name="connsiteY5" fmla="*/ 488064 h 773814"/>
              <a:gd name="connsiteX6" fmla="*/ 2676525 w 3133725"/>
              <a:gd name="connsiteY6" fmla="*/ 669039 h 773814"/>
              <a:gd name="connsiteX7" fmla="*/ 3133725 w 3133725"/>
              <a:gd name="connsiteY7" fmla="*/ 773814 h 773814"/>
              <a:gd name="connsiteX0-1" fmla="*/ 0 w 3506258"/>
              <a:gd name="connsiteY0-2" fmla="*/ 735714 h 1214759"/>
              <a:gd name="connsiteX1-3" fmla="*/ 695325 w 3506258"/>
              <a:gd name="connsiteY1-4" fmla="*/ 649989 h 1214759"/>
              <a:gd name="connsiteX2-5" fmla="*/ 1190625 w 3506258"/>
              <a:gd name="connsiteY2-6" fmla="*/ 116589 h 1214759"/>
              <a:gd name="connsiteX3-7" fmla="*/ 1476375 w 3506258"/>
              <a:gd name="connsiteY3-8" fmla="*/ 2289 h 1214759"/>
              <a:gd name="connsiteX4-9" fmla="*/ 1838325 w 3506258"/>
              <a:gd name="connsiteY4-10" fmla="*/ 78489 h 1214759"/>
              <a:gd name="connsiteX5-11" fmla="*/ 2266950 w 3506258"/>
              <a:gd name="connsiteY5-12" fmla="*/ 488064 h 1214759"/>
              <a:gd name="connsiteX6-13" fmla="*/ 2676525 w 3506258"/>
              <a:gd name="connsiteY6-14" fmla="*/ 669039 h 1214759"/>
              <a:gd name="connsiteX7-15" fmla="*/ 3506258 w 3506258"/>
              <a:gd name="connsiteY7-16" fmla="*/ 1214759 h 1214759"/>
              <a:gd name="connsiteX0-17" fmla="*/ 0 w 3506258"/>
              <a:gd name="connsiteY0-18" fmla="*/ 735714 h 1214759"/>
              <a:gd name="connsiteX1-19" fmla="*/ 331259 w 3506258"/>
              <a:gd name="connsiteY1-20" fmla="*/ 482735 h 1214759"/>
              <a:gd name="connsiteX2-21" fmla="*/ 1190625 w 3506258"/>
              <a:gd name="connsiteY2-22" fmla="*/ 116589 h 1214759"/>
              <a:gd name="connsiteX3-23" fmla="*/ 1476375 w 3506258"/>
              <a:gd name="connsiteY3-24" fmla="*/ 2289 h 1214759"/>
              <a:gd name="connsiteX4-25" fmla="*/ 1838325 w 3506258"/>
              <a:gd name="connsiteY4-26" fmla="*/ 78489 h 1214759"/>
              <a:gd name="connsiteX5-27" fmla="*/ 2266950 w 3506258"/>
              <a:gd name="connsiteY5-28" fmla="*/ 488064 h 1214759"/>
              <a:gd name="connsiteX6-29" fmla="*/ 2676525 w 3506258"/>
              <a:gd name="connsiteY6-30" fmla="*/ 669039 h 1214759"/>
              <a:gd name="connsiteX7-31" fmla="*/ 3506258 w 3506258"/>
              <a:gd name="connsiteY7-32" fmla="*/ 1214759 h 1214759"/>
              <a:gd name="connsiteX0-33" fmla="*/ 0 w 3684058"/>
              <a:gd name="connsiteY0-34" fmla="*/ 355592 h 1214759"/>
              <a:gd name="connsiteX1-35" fmla="*/ 509059 w 3684058"/>
              <a:gd name="connsiteY1-36" fmla="*/ 482735 h 1214759"/>
              <a:gd name="connsiteX2-37" fmla="*/ 1368425 w 3684058"/>
              <a:gd name="connsiteY2-38" fmla="*/ 116589 h 1214759"/>
              <a:gd name="connsiteX3-39" fmla="*/ 1654175 w 3684058"/>
              <a:gd name="connsiteY3-40" fmla="*/ 2289 h 1214759"/>
              <a:gd name="connsiteX4-41" fmla="*/ 2016125 w 3684058"/>
              <a:gd name="connsiteY4-42" fmla="*/ 78489 h 1214759"/>
              <a:gd name="connsiteX5-43" fmla="*/ 2444750 w 3684058"/>
              <a:gd name="connsiteY5-44" fmla="*/ 488064 h 1214759"/>
              <a:gd name="connsiteX6-45" fmla="*/ 2854325 w 3684058"/>
              <a:gd name="connsiteY6-46" fmla="*/ 669039 h 1214759"/>
              <a:gd name="connsiteX7-47" fmla="*/ 3684058 w 3684058"/>
              <a:gd name="connsiteY7-48" fmla="*/ 1214759 h 1214759"/>
              <a:gd name="connsiteX0-49" fmla="*/ 0 w 3726391"/>
              <a:gd name="connsiteY0-50" fmla="*/ 1602398 h 1602462"/>
              <a:gd name="connsiteX1-51" fmla="*/ 551392 w 3726391"/>
              <a:gd name="connsiteY1-52" fmla="*/ 482735 h 1602462"/>
              <a:gd name="connsiteX2-53" fmla="*/ 1410758 w 3726391"/>
              <a:gd name="connsiteY2-54" fmla="*/ 116589 h 1602462"/>
              <a:gd name="connsiteX3-55" fmla="*/ 1696508 w 3726391"/>
              <a:gd name="connsiteY3-56" fmla="*/ 2289 h 1602462"/>
              <a:gd name="connsiteX4-57" fmla="*/ 2058458 w 3726391"/>
              <a:gd name="connsiteY4-58" fmla="*/ 78489 h 1602462"/>
              <a:gd name="connsiteX5-59" fmla="*/ 2487083 w 3726391"/>
              <a:gd name="connsiteY5-60" fmla="*/ 488064 h 1602462"/>
              <a:gd name="connsiteX6-61" fmla="*/ 2896658 w 3726391"/>
              <a:gd name="connsiteY6-62" fmla="*/ 669039 h 1602462"/>
              <a:gd name="connsiteX7-63" fmla="*/ 3726391 w 3726391"/>
              <a:gd name="connsiteY7-64" fmla="*/ 1214759 h 1602462"/>
              <a:gd name="connsiteX0-65" fmla="*/ 0 w 3726391"/>
              <a:gd name="connsiteY0-66" fmla="*/ 1602398 h 1602476"/>
              <a:gd name="connsiteX1-67" fmla="*/ 695325 w 3726391"/>
              <a:gd name="connsiteY1-68" fmla="*/ 649989 h 1602476"/>
              <a:gd name="connsiteX2-69" fmla="*/ 1410758 w 3726391"/>
              <a:gd name="connsiteY2-70" fmla="*/ 116589 h 1602476"/>
              <a:gd name="connsiteX3-71" fmla="*/ 1696508 w 3726391"/>
              <a:gd name="connsiteY3-72" fmla="*/ 2289 h 1602476"/>
              <a:gd name="connsiteX4-73" fmla="*/ 2058458 w 3726391"/>
              <a:gd name="connsiteY4-74" fmla="*/ 78489 h 1602476"/>
              <a:gd name="connsiteX5-75" fmla="*/ 2487083 w 3726391"/>
              <a:gd name="connsiteY5-76" fmla="*/ 488064 h 1602476"/>
              <a:gd name="connsiteX6-77" fmla="*/ 2896658 w 3726391"/>
              <a:gd name="connsiteY6-78" fmla="*/ 669039 h 1602476"/>
              <a:gd name="connsiteX7-79" fmla="*/ 3726391 w 3726391"/>
              <a:gd name="connsiteY7-80" fmla="*/ 1214759 h 1602476"/>
              <a:gd name="connsiteX0-81" fmla="*/ 0 w 3726391"/>
              <a:gd name="connsiteY0-82" fmla="*/ 1602398 h 1602478"/>
              <a:gd name="connsiteX1-83" fmla="*/ 695325 w 3726391"/>
              <a:gd name="connsiteY1-84" fmla="*/ 649989 h 1602478"/>
              <a:gd name="connsiteX2-85" fmla="*/ 1410758 w 3726391"/>
              <a:gd name="connsiteY2-86" fmla="*/ 116589 h 1602478"/>
              <a:gd name="connsiteX3-87" fmla="*/ 1696508 w 3726391"/>
              <a:gd name="connsiteY3-88" fmla="*/ 2289 h 1602478"/>
              <a:gd name="connsiteX4-89" fmla="*/ 2058458 w 3726391"/>
              <a:gd name="connsiteY4-90" fmla="*/ 78489 h 1602478"/>
              <a:gd name="connsiteX5-91" fmla="*/ 2487083 w 3726391"/>
              <a:gd name="connsiteY5-92" fmla="*/ 488064 h 1602478"/>
              <a:gd name="connsiteX6-93" fmla="*/ 3074458 w 3726391"/>
              <a:gd name="connsiteY6-94" fmla="*/ 106455 h 1602478"/>
              <a:gd name="connsiteX7-95" fmla="*/ 3726391 w 3726391"/>
              <a:gd name="connsiteY7-96" fmla="*/ 1214759 h 1602478"/>
              <a:gd name="connsiteX0-97" fmla="*/ 0 w 3726391"/>
              <a:gd name="connsiteY0-98" fmla="*/ 1600597 h 1600675"/>
              <a:gd name="connsiteX1-99" fmla="*/ 695325 w 3726391"/>
              <a:gd name="connsiteY1-100" fmla="*/ 648188 h 1600675"/>
              <a:gd name="connsiteX2-101" fmla="*/ 1410758 w 3726391"/>
              <a:gd name="connsiteY2-102" fmla="*/ 114788 h 1600675"/>
              <a:gd name="connsiteX3-103" fmla="*/ 1696508 w 3726391"/>
              <a:gd name="connsiteY3-104" fmla="*/ 488 h 1600675"/>
              <a:gd name="connsiteX4-105" fmla="*/ 2058458 w 3726391"/>
              <a:gd name="connsiteY4-106" fmla="*/ 76688 h 1600675"/>
              <a:gd name="connsiteX5-107" fmla="*/ 2512483 w 3726391"/>
              <a:gd name="connsiteY5-108" fmla="*/ 151754 h 1600675"/>
              <a:gd name="connsiteX6-109" fmla="*/ 3074458 w 3726391"/>
              <a:gd name="connsiteY6-110" fmla="*/ 104654 h 1600675"/>
              <a:gd name="connsiteX7-111" fmla="*/ 3726391 w 3726391"/>
              <a:gd name="connsiteY7-112" fmla="*/ 1212958 h 1600675"/>
              <a:gd name="connsiteX0-113" fmla="*/ 0 w 3827991"/>
              <a:gd name="connsiteY0-114" fmla="*/ 1600597 h 1600677"/>
              <a:gd name="connsiteX1-115" fmla="*/ 695325 w 3827991"/>
              <a:gd name="connsiteY1-116" fmla="*/ 648188 h 1600677"/>
              <a:gd name="connsiteX2-117" fmla="*/ 1410758 w 3827991"/>
              <a:gd name="connsiteY2-118" fmla="*/ 114788 h 1600677"/>
              <a:gd name="connsiteX3-119" fmla="*/ 1696508 w 3827991"/>
              <a:gd name="connsiteY3-120" fmla="*/ 488 h 1600677"/>
              <a:gd name="connsiteX4-121" fmla="*/ 2058458 w 3827991"/>
              <a:gd name="connsiteY4-122" fmla="*/ 76688 h 1600677"/>
              <a:gd name="connsiteX5-123" fmla="*/ 2512483 w 3827991"/>
              <a:gd name="connsiteY5-124" fmla="*/ 151754 h 1600677"/>
              <a:gd name="connsiteX6-125" fmla="*/ 3074458 w 3827991"/>
              <a:gd name="connsiteY6-126" fmla="*/ 104654 h 1600677"/>
              <a:gd name="connsiteX7-127" fmla="*/ 3827991 w 3827991"/>
              <a:gd name="connsiteY7-128" fmla="*/ 331069 h 1600677"/>
              <a:gd name="connsiteX0-129" fmla="*/ 0 w 4081991"/>
              <a:gd name="connsiteY0-130" fmla="*/ 353788 h 651566"/>
              <a:gd name="connsiteX1-131" fmla="*/ 949325 w 4081991"/>
              <a:gd name="connsiteY1-132" fmla="*/ 648188 h 651566"/>
              <a:gd name="connsiteX2-133" fmla="*/ 1664758 w 4081991"/>
              <a:gd name="connsiteY2-134" fmla="*/ 114788 h 651566"/>
              <a:gd name="connsiteX3-135" fmla="*/ 1950508 w 4081991"/>
              <a:gd name="connsiteY3-136" fmla="*/ 488 h 651566"/>
              <a:gd name="connsiteX4-137" fmla="*/ 2312458 w 4081991"/>
              <a:gd name="connsiteY4-138" fmla="*/ 76688 h 651566"/>
              <a:gd name="connsiteX5-139" fmla="*/ 2766483 w 4081991"/>
              <a:gd name="connsiteY5-140" fmla="*/ 151754 h 651566"/>
              <a:gd name="connsiteX6-141" fmla="*/ 3328458 w 4081991"/>
              <a:gd name="connsiteY6-142" fmla="*/ 104654 h 651566"/>
              <a:gd name="connsiteX7-143" fmla="*/ 4081991 w 4081991"/>
              <a:gd name="connsiteY7-144" fmla="*/ 331069 h 651566"/>
              <a:gd name="connsiteX0-145" fmla="*/ 0 w 4081991"/>
              <a:gd name="connsiteY0-146" fmla="*/ 353788 h 356838"/>
              <a:gd name="connsiteX1-147" fmla="*/ 940858 w 4081991"/>
              <a:gd name="connsiteY1-148" fmla="*/ 313678 h 356838"/>
              <a:gd name="connsiteX2-149" fmla="*/ 1664758 w 4081991"/>
              <a:gd name="connsiteY2-150" fmla="*/ 114788 h 356838"/>
              <a:gd name="connsiteX3-151" fmla="*/ 1950508 w 4081991"/>
              <a:gd name="connsiteY3-152" fmla="*/ 488 h 356838"/>
              <a:gd name="connsiteX4-153" fmla="*/ 2312458 w 4081991"/>
              <a:gd name="connsiteY4-154" fmla="*/ 76688 h 356838"/>
              <a:gd name="connsiteX5-155" fmla="*/ 2766483 w 4081991"/>
              <a:gd name="connsiteY5-156" fmla="*/ 151754 h 356838"/>
              <a:gd name="connsiteX6-157" fmla="*/ 3328458 w 4081991"/>
              <a:gd name="connsiteY6-158" fmla="*/ 104654 h 356838"/>
              <a:gd name="connsiteX7-159" fmla="*/ 4081991 w 4081991"/>
              <a:gd name="connsiteY7-160" fmla="*/ 331069 h 3568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081991" h="356838">
                <a:moveTo>
                  <a:pt x="0" y="353788"/>
                </a:moveTo>
                <a:cubicBezTo>
                  <a:pt x="248444" y="362519"/>
                  <a:pt x="663398" y="353511"/>
                  <a:pt x="940858" y="313678"/>
                </a:cubicBezTo>
                <a:cubicBezTo>
                  <a:pt x="1218318" y="273845"/>
                  <a:pt x="1496483" y="166986"/>
                  <a:pt x="1664758" y="114788"/>
                </a:cubicBezTo>
                <a:cubicBezTo>
                  <a:pt x="1833033" y="62590"/>
                  <a:pt x="1842558" y="6838"/>
                  <a:pt x="1950508" y="488"/>
                </a:cubicBezTo>
                <a:cubicBezTo>
                  <a:pt x="2058458" y="-5862"/>
                  <a:pt x="2176462" y="51477"/>
                  <a:pt x="2312458" y="76688"/>
                </a:cubicBezTo>
                <a:cubicBezTo>
                  <a:pt x="2448454" y="101899"/>
                  <a:pt x="2597150" y="147093"/>
                  <a:pt x="2766483" y="151754"/>
                </a:cubicBezTo>
                <a:cubicBezTo>
                  <a:pt x="2935816" y="156415"/>
                  <a:pt x="3109207" y="74768"/>
                  <a:pt x="3328458" y="104654"/>
                </a:cubicBezTo>
                <a:cubicBezTo>
                  <a:pt x="3547709" y="134540"/>
                  <a:pt x="3925622" y="302494"/>
                  <a:pt x="4081991" y="331069"/>
                </a:cubicBezTo>
              </a:path>
            </a:pathLst>
          </a:custGeom>
          <a:noFill/>
          <a:ln w="571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46" name="直線單箭頭接點 45"/>
          <p:cNvCxnSpPr/>
          <p:nvPr/>
        </p:nvCxnSpPr>
        <p:spPr>
          <a:xfrm flipV="1">
            <a:off x="2076806" y="3955323"/>
            <a:ext cx="0" cy="4366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接點 47"/>
          <p:cNvCxnSpPr/>
          <p:nvPr/>
        </p:nvCxnSpPr>
        <p:spPr>
          <a:xfrm flipH="1">
            <a:off x="3200442" y="2756201"/>
            <a:ext cx="562862" cy="1784336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接點 48"/>
          <p:cNvCxnSpPr>
            <a:endCxn id="43" idx="2"/>
          </p:cNvCxnSpPr>
          <p:nvPr/>
        </p:nvCxnSpPr>
        <p:spPr>
          <a:xfrm flipH="1">
            <a:off x="3910220" y="2764357"/>
            <a:ext cx="166526" cy="174071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/>
          <p:cNvCxnSpPr/>
          <p:nvPr/>
        </p:nvCxnSpPr>
        <p:spPr>
          <a:xfrm>
            <a:off x="4357753" y="2781414"/>
            <a:ext cx="174695" cy="1774606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字方塊 53"/>
          <p:cNvSpPr txBox="1"/>
          <p:nvPr/>
        </p:nvSpPr>
        <p:spPr>
          <a:xfrm>
            <a:off x="6627893" y="1864313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藍色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方塊和</a:t>
            </a:r>
            <a:r>
              <a:rPr lang="zh-TW" altLang="en-US" sz="2400" dirty="0">
                <a:solidFill>
                  <a:srgbClr val="00B05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綠色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方塊需要有相同的面積</a:t>
            </a:r>
            <a:endParaRPr lang="zh-TW" alt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文字方塊 54">
                <a:extLst/>
              </p:cNvPr>
              <p:cNvSpPr txBox="1"/>
              <p:nvPr/>
            </p:nvSpPr>
            <p:spPr>
              <a:xfrm flipH="1">
                <a:off x="6465819" y="2913980"/>
                <a:ext cx="35897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TW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TW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55" name="文字方塊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465819" y="2913980"/>
                <a:ext cx="3589743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文字方塊 55">
                <a:extLst/>
              </p:cNvPr>
              <p:cNvSpPr txBox="1"/>
              <p:nvPr/>
            </p:nvSpPr>
            <p:spPr>
              <a:xfrm flipH="1">
                <a:off x="6704858" y="3586847"/>
                <a:ext cx="2872860" cy="936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56" name="文字方塊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704858" y="3586847"/>
                <a:ext cx="2872860" cy="9361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文字方塊 56">
                <a:extLst/>
              </p:cNvPr>
              <p:cNvSpPr txBox="1"/>
              <p:nvPr/>
            </p:nvSpPr>
            <p:spPr>
              <a:xfrm flipH="1">
                <a:off x="6726350" y="4749800"/>
                <a:ext cx="2872860" cy="910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57" name="文字方塊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726350" y="4749800"/>
                <a:ext cx="2872860" cy="91031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58" name="文字方塊 57"/>
          <p:cNvSpPr txBox="1"/>
          <p:nvPr/>
        </p:nvSpPr>
        <p:spPr>
          <a:xfrm>
            <a:off x="8260690" y="5756070"/>
            <a:ext cx="1896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要加絕對值</a:t>
            </a:r>
            <a:endParaRPr lang="zh-TW" alt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60" name="直線接點 59"/>
          <p:cNvCxnSpPr/>
          <p:nvPr/>
        </p:nvCxnSpPr>
        <p:spPr>
          <a:xfrm>
            <a:off x="8940803" y="4812224"/>
            <a:ext cx="0" cy="7842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接點 60"/>
          <p:cNvCxnSpPr/>
          <p:nvPr/>
        </p:nvCxnSpPr>
        <p:spPr>
          <a:xfrm>
            <a:off x="9440336" y="4812224"/>
            <a:ext cx="0" cy="7842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單箭頭接點 66"/>
          <p:cNvCxnSpPr/>
          <p:nvPr/>
        </p:nvCxnSpPr>
        <p:spPr>
          <a:xfrm>
            <a:off x="2337627" y="5509690"/>
            <a:ext cx="14817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橢圓 69"/>
          <p:cNvSpPr/>
          <p:nvPr/>
        </p:nvSpPr>
        <p:spPr>
          <a:xfrm>
            <a:off x="2736438" y="5439968"/>
            <a:ext cx="144000" cy="14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橢圓 71"/>
          <p:cNvSpPr/>
          <p:nvPr/>
        </p:nvSpPr>
        <p:spPr>
          <a:xfrm>
            <a:off x="3187838" y="5439968"/>
            <a:ext cx="144000" cy="14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3" name="直線單箭頭接點 82"/>
          <p:cNvCxnSpPr/>
          <p:nvPr/>
        </p:nvCxnSpPr>
        <p:spPr>
          <a:xfrm>
            <a:off x="2347312" y="6387819"/>
            <a:ext cx="14817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橢圓 83"/>
          <p:cNvSpPr/>
          <p:nvPr/>
        </p:nvSpPr>
        <p:spPr>
          <a:xfrm>
            <a:off x="2441311" y="6318097"/>
            <a:ext cx="144000" cy="14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5" name="橢圓 84"/>
          <p:cNvSpPr/>
          <p:nvPr/>
        </p:nvSpPr>
        <p:spPr>
          <a:xfrm>
            <a:off x="3477958" y="6315819"/>
            <a:ext cx="144000" cy="14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9" name="直線單箭頭接點 88"/>
          <p:cNvCxnSpPr/>
          <p:nvPr/>
        </p:nvCxnSpPr>
        <p:spPr>
          <a:xfrm>
            <a:off x="4278251" y="5541911"/>
            <a:ext cx="14817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橢圓 89"/>
          <p:cNvSpPr/>
          <p:nvPr/>
        </p:nvSpPr>
        <p:spPr>
          <a:xfrm>
            <a:off x="4677062" y="5472189"/>
            <a:ext cx="144000" cy="14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1" name="橢圓 90"/>
          <p:cNvSpPr/>
          <p:nvPr/>
        </p:nvSpPr>
        <p:spPr>
          <a:xfrm>
            <a:off x="5128462" y="5472189"/>
            <a:ext cx="144000" cy="14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2" name="直線單箭頭接點 91"/>
          <p:cNvCxnSpPr/>
          <p:nvPr/>
        </p:nvCxnSpPr>
        <p:spPr>
          <a:xfrm>
            <a:off x="4287936" y="6420040"/>
            <a:ext cx="14817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橢圓 92"/>
          <p:cNvSpPr/>
          <p:nvPr/>
        </p:nvSpPr>
        <p:spPr>
          <a:xfrm>
            <a:off x="4381935" y="6350318"/>
            <a:ext cx="144000" cy="14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4" name="橢圓 93"/>
          <p:cNvSpPr/>
          <p:nvPr/>
        </p:nvSpPr>
        <p:spPr>
          <a:xfrm>
            <a:off x="5418582" y="6348040"/>
            <a:ext cx="144000" cy="14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7" name="直線接點 96"/>
          <p:cNvCxnSpPr>
            <a:stCxn id="70" idx="7"/>
          </p:cNvCxnSpPr>
          <p:nvPr/>
        </p:nvCxnSpPr>
        <p:spPr>
          <a:xfrm flipH="1">
            <a:off x="2482520" y="5461057"/>
            <a:ext cx="376830" cy="890763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接點 98"/>
          <p:cNvCxnSpPr/>
          <p:nvPr/>
        </p:nvCxnSpPr>
        <p:spPr>
          <a:xfrm>
            <a:off x="3268412" y="5579414"/>
            <a:ext cx="271258" cy="791351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接點 100"/>
          <p:cNvCxnSpPr>
            <a:endCxn id="94" idx="1"/>
          </p:cNvCxnSpPr>
          <p:nvPr/>
        </p:nvCxnSpPr>
        <p:spPr>
          <a:xfrm>
            <a:off x="4726164" y="5528096"/>
            <a:ext cx="713507" cy="841033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接點 102"/>
          <p:cNvCxnSpPr/>
          <p:nvPr/>
        </p:nvCxnSpPr>
        <p:spPr>
          <a:xfrm flipH="1">
            <a:off x="4466667" y="5590789"/>
            <a:ext cx="674527" cy="806129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8" grpId="0" animBg="1"/>
      <p:bldP spid="8" grpId="0"/>
      <p:bldP spid="9" grpId="0"/>
      <p:bldP spid="12" grpId="0"/>
      <p:bldP spid="13" grpId="0"/>
      <p:bldP spid="22" grpId="0" animBg="1"/>
      <p:bldP spid="28" grpId="0" animBg="1"/>
      <p:bldP spid="35" grpId="0" animBg="1"/>
      <p:bldP spid="36" grpId="0" animBg="1"/>
      <p:bldP spid="39" grpId="0"/>
      <p:bldP spid="40" grpId="0" animBg="1"/>
      <p:bldP spid="44" grpId="0" animBg="1"/>
      <p:bldP spid="45" grpId="0"/>
      <p:bldP spid="54" grpId="0"/>
      <p:bldP spid="55" grpId="0"/>
      <p:bldP spid="56" grpId="0"/>
      <p:bldP spid="57" grpId="0"/>
      <p:bldP spid="58" grpId="0"/>
      <p:bldP spid="70" grpId="0" animBg="1"/>
      <p:bldP spid="72" grpId="0" animBg="1"/>
      <p:bldP spid="84" grpId="0" animBg="1"/>
      <p:bldP spid="85" grpId="0" animBg="1"/>
      <p:bldP spid="90" grpId="0" animBg="1"/>
      <p:bldP spid="91" grpId="0" animBg="1"/>
      <p:bldP spid="93" grpId="0" animBg="1"/>
      <p:bldP spid="9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附录</a:t>
            </a:r>
            <a:r>
              <a:rPr lang="en-US" altLang="zh-CN" dirty="0"/>
              <a:t>4-3</a:t>
            </a:r>
            <a:r>
              <a:rPr lang="en-US" altLang="zh-TW" dirty="0"/>
              <a:t>Change of Variable Theorem</a:t>
            </a:r>
            <a:endParaRPr lang="zh-TW" altLang="en-US" dirty="0"/>
          </a:p>
        </p:txBody>
      </p:sp>
      <p:sp>
        <p:nvSpPr>
          <p:cNvPr id="4" name="平行四邊形 3"/>
          <p:cNvSpPr/>
          <p:nvPr/>
        </p:nvSpPr>
        <p:spPr>
          <a:xfrm rot="20261212">
            <a:off x="6315732" y="2370053"/>
            <a:ext cx="3802993" cy="1636077"/>
          </a:xfrm>
          <a:prstGeom prst="parallelogram">
            <a:avLst>
              <a:gd name="adj" fmla="val 9548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312545" y="2764181"/>
            <a:ext cx="1439059" cy="13094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>
                <a:extLst/>
              </p:cNvPr>
              <p:cNvSpPr txBox="1"/>
              <p:nvPr/>
            </p:nvSpPr>
            <p:spPr>
              <a:xfrm flipH="1">
                <a:off x="3654079" y="3490397"/>
                <a:ext cx="5048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654079" y="3490397"/>
                <a:ext cx="504825" cy="461665"/>
              </a:xfrm>
              <a:prstGeom prst="rect">
                <a:avLst/>
              </a:prstGeom>
              <a:blipFill rotWithShape="1">
                <a:blip r:embed="rId1"/>
                <a:stretch>
                  <a:fillRect l="-42169" r="-72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cxnSp>
        <p:nvCxnSpPr>
          <p:cNvPr id="7" name="直線單箭頭接點 6"/>
          <p:cNvCxnSpPr/>
          <p:nvPr/>
        </p:nvCxnSpPr>
        <p:spPr>
          <a:xfrm>
            <a:off x="2254923" y="4894994"/>
            <a:ext cx="33908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字方塊 7">
                <a:extLst/>
              </p:cNvPr>
              <p:cNvSpPr txBox="1"/>
              <p:nvPr/>
            </p:nvSpPr>
            <p:spPr>
              <a:xfrm>
                <a:off x="5668424" y="4652891"/>
                <a:ext cx="42261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424" y="4652891"/>
                <a:ext cx="422615" cy="43088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cxnSp>
        <p:nvCxnSpPr>
          <p:cNvPr id="9" name="直線單箭頭接點 8"/>
          <p:cNvCxnSpPr/>
          <p:nvPr/>
        </p:nvCxnSpPr>
        <p:spPr>
          <a:xfrm flipH="1" flipV="1">
            <a:off x="2418359" y="1824757"/>
            <a:ext cx="1" cy="32590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字方塊 9">
                <a:extLst/>
              </p:cNvPr>
              <p:cNvSpPr txBox="1"/>
              <p:nvPr/>
            </p:nvSpPr>
            <p:spPr>
              <a:xfrm>
                <a:off x="1913765" y="1690692"/>
                <a:ext cx="43088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765" y="1690692"/>
                <a:ext cx="430887" cy="43088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字方塊 10">
                <a:extLst/>
              </p:cNvPr>
              <p:cNvSpPr txBox="1"/>
              <p:nvPr/>
            </p:nvSpPr>
            <p:spPr>
              <a:xfrm flipH="1">
                <a:off x="7228974" y="3813657"/>
                <a:ext cx="5048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228974" y="3813657"/>
                <a:ext cx="50482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9398" r="-6024"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cxnSp>
        <p:nvCxnSpPr>
          <p:cNvPr id="12" name="直線單箭頭接點 11"/>
          <p:cNvCxnSpPr/>
          <p:nvPr/>
        </p:nvCxnSpPr>
        <p:spPr>
          <a:xfrm>
            <a:off x="6270614" y="4894992"/>
            <a:ext cx="33908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字方塊 12">
                <a:extLst/>
              </p:cNvPr>
              <p:cNvSpPr txBox="1"/>
              <p:nvPr/>
            </p:nvSpPr>
            <p:spPr>
              <a:xfrm>
                <a:off x="9684115" y="4652889"/>
                <a:ext cx="44550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4115" y="4652889"/>
                <a:ext cx="445507" cy="4308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cxnSp>
        <p:nvCxnSpPr>
          <p:cNvPr id="14" name="直線單箭頭接點 13"/>
          <p:cNvCxnSpPr/>
          <p:nvPr/>
        </p:nvCxnSpPr>
        <p:spPr>
          <a:xfrm flipH="1" flipV="1">
            <a:off x="6434050" y="1824755"/>
            <a:ext cx="1" cy="32590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字方塊 14">
                <a:extLst/>
              </p:cNvPr>
              <p:cNvSpPr txBox="1"/>
              <p:nvPr/>
            </p:nvSpPr>
            <p:spPr>
              <a:xfrm>
                <a:off x="5929455" y="1690690"/>
                <a:ext cx="45377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455" y="1690690"/>
                <a:ext cx="453778" cy="4308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字方塊 15">
                <a:extLst/>
              </p:cNvPr>
              <p:cNvSpPr txBox="1"/>
              <p:nvPr/>
            </p:nvSpPr>
            <p:spPr>
              <a:xfrm>
                <a:off x="3810440" y="4105362"/>
                <a:ext cx="5447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440" y="4105362"/>
                <a:ext cx="544765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11236" r="-3371" b="-163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字方塊 16">
                <a:extLst/>
              </p:cNvPr>
              <p:cNvSpPr txBox="1"/>
              <p:nvPr/>
            </p:nvSpPr>
            <p:spPr>
              <a:xfrm>
                <a:off x="2753612" y="3240751"/>
                <a:ext cx="5518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612" y="3240751"/>
                <a:ext cx="551881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12222" r="-3333" b="-1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字方塊 17">
                <a:extLst/>
              </p:cNvPr>
              <p:cNvSpPr txBox="1"/>
              <p:nvPr/>
            </p:nvSpPr>
            <p:spPr>
              <a:xfrm>
                <a:off x="7627300" y="4729941"/>
                <a:ext cx="693523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7300" y="4729941"/>
                <a:ext cx="693523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8696" r="-1739" b="-163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cxnSp>
        <p:nvCxnSpPr>
          <p:cNvPr id="21" name="直線接點 20"/>
          <p:cNvCxnSpPr/>
          <p:nvPr/>
        </p:nvCxnSpPr>
        <p:spPr>
          <a:xfrm>
            <a:off x="6735656" y="4652888"/>
            <a:ext cx="2057305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8838292" y="3804153"/>
            <a:ext cx="0" cy="862662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6789303" y="2561622"/>
            <a:ext cx="837996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6789303" y="2540034"/>
            <a:ext cx="0" cy="211285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字方塊 24">
                <a:extLst/>
              </p:cNvPr>
              <p:cNvSpPr txBox="1"/>
              <p:nvPr/>
            </p:nvSpPr>
            <p:spPr>
              <a:xfrm>
                <a:off x="6890228" y="2121576"/>
                <a:ext cx="693523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228" y="2121576"/>
                <a:ext cx="693523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8696" r="-1739" b="-145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字方塊 25">
                <a:extLst/>
              </p:cNvPr>
              <p:cNvSpPr txBox="1"/>
              <p:nvPr/>
            </p:nvSpPr>
            <p:spPr>
              <a:xfrm>
                <a:off x="8976870" y="4070786"/>
                <a:ext cx="700641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6870" y="4070786"/>
                <a:ext cx="700641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9483" r="-1724" b="-163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字方塊 26">
                <a:extLst/>
              </p:cNvPr>
              <p:cNvSpPr txBox="1"/>
              <p:nvPr/>
            </p:nvSpPr>
            <p:spPr>
              <a:xfrm>
                <a:off x="6270614" y="3309763"/>
                <a:ext cx="700641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614" y="3309763"/>
                <a:ext cx="700641" cy="369332"/>
              </a:xfrm>
              <a:prstGeom prst="rect">
                <a:avLst/>
              </a:prstGeom>
              <a:blipFill rotWithShape="1">
                <a:blip r:embed="rId12"/>
                <a:stretch>
                  <a:fillRect l="-9483" r="-1724" b="-145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文字方塊 27">
                <a:extLst/>
              </p:cNvPr>
              <p:cNvSpPr txBox="1"/>
              <p:nvPr/>
            </p:nvSpPr>
            <p:spPr>
              <a:xfrm flipH="1">
                <a:off x="2794065" y="5482923"/>
                <a:ext cx="6603871" cy="890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zh-TW" alt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  <m:t>𝑑𝑒𝑡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  <m:r>
                                      <m:rPr>
                                        <m:nor/>
                                      </m:rPr>
                                      <a:rPr lang="zh-TW" altLang="en-US" sz="2800" dirty="0"/>
                                      <m:t> 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  <m:r>
                                      <m:rPr>
                                        <m:nor/>
                                      </m:rPr>
                                      <a:rPr lang="zh-TW" altLang="en-US" sz="2800" dirty="0"/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  <m:r>
                                      <m:rPr>
                                        <m:nor/>
                                      </m:rPr>
                                      <a:rPr lang="zh-TW" altLang="en-US" sz="2800" dirty="0"/>
                                      <m:t> 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  <m:r>
                                      <m:rPr>
                                        <m:nor/>
                                      </m:rPr>
                                      <a:rPr lang="zh-TW" altLang="en-US" sz="2800" dirty="0"/>
                                      <m:t> 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altLang="zh-TW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altLang="zh-TW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794065" y="5482923"/>
                <a:ext cx="6603871" cy="89018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29" name="橢圓 28"/>
          <p:cNvSpPr/>
          <p:nvPr/>
        </p:nvSpPr>
        <p:spPr>
          <a:xfrm>
            <a:off x="3264987" y="3952061"/>
            <a:ext cx="216000" cy="21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/>
        </p:nvSpPr>
        <p:spPr>
          <a:xfrm>
            <a:off x="6707445" y="4493979"/>
            <a:ext cx="216000" cy="21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  <p:bldP spid="26" grpId="0" animBg="1"/>
      <p:bldP spid="27" grpId="0" animBg="1"/>
      <p:bldP spid="2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dirty="0"/>
              <a:t>附录</a:t>
            </a:r>
            <a:r>
              <a:rPr lang="en-US" altLang="zh-CN" sz="2400" dirty="0"/>
              <a:t>5 </a:t>
            </a:r>
            <a:r>
              <a:rPr lang="zh-CN" altLang="en-US" sz="2400" dirty="0"/>
              <a:t>选择</a:t>
            </a:r>
            <a:r>
              <a:rPr lang="en-US" altLang="zh-CN" sz="2400" dirty="0"/>
              <a:t>NLL-loss</a:t>
            </a:r>
            <a:r>
              <a:rPr lang="zh-CN" altLang="en-US" sz="2400" dirty="0"/>
              <a:t>作为目标函数的原理</a:t>
            </a:r>
            <a:endParaRPr sz="2400" dirty="0">
              <a:solidFill>
                <a:srgbClr val="FF0000"/>
              </a:solidFill>
              <a:ea typeface="微软雅黑" panose="020B0503020204020204" charset="-122"/>
              <a:sym typeface="+mn-ea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771482" y="1267425"/>
            <a:ext cx="10852237" cy="5041355"/>
          </a:xfrm>
        </p:spPr>
        <p:txBody>
          <a:bodyPr/>
          <a:lstStyle/>
          <a:p>
            <a:r>
              <a:rPr lang="zh-CN" altLang="en-US" sz="2400" dirty="0">
                <a:latin typeface="Arial" panose="020B0604020202020204" pitchFamily="34" charset="0"/>
                <a:ea typeface="微软雅黑" panose="020B0503020204020204" charset="-122"/>
              </a:rPr>
              <a:t>假设</a:t>
            </a:r>
            <a:r>
              <a:rPr sz="24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图像总体</a:t>
            </a:r>
            <a:r>
              <a:rPr lang="en-US" altLang="zh-CN" sz="2400" dirty="0" err="1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X~q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(</a:t>
            </a:r>
            <a:r>
              <a:rPr lang="en-US" altLang="zh-CN" sz="2400" dirty="0" err="1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x;θ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)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charset="-122"/>
              </a:rPr>
              <a:t>，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rPr>
              <a:t>q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rPr>
              <a:t>的函数形式已知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，参数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θ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未知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charset="-122"/>
              </a:rPr>
              <a:t>。</a:t>
            </a:r>
            <a:endParaRPr lang="en-US" altLang="zh-CN" sz="24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r>
              <a:rPr lang="zh-CN" altLang="en-US" sz="2400" dirty="0">
                <a:latin typeface="Arial" panose="020B0604020202020204" pitchFamily="34" charset="0"/>
                <a:ea typeface="微软雅黑" panose="020B0503020204020204" charset="-122"/>
              </a:rPr>
              <a:t>怎样求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θ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rPr>
              <a:t>？</a:t>
            </a:r>
            <a:endParaRPr lang="en-US" altLang="zh-CN" sz="24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r>
              <a:rPr sz="24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思路：从总体里取一些样本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xi</a:t>
            </a:r>
            <a:r>
              <a:rPr sz="24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，每个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xi</a:t>
            </a:r>
            <a:r>
              <a:rPr sz="24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的频数是我们观测的结果。根据样本结果，可以反推最有可能（最大概率）导致这样结果的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q</a:t>
            </a:r>
            <a:r>
              <a:rPr sz="24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模型参数值θ。</a:t>
            </a:r>
            <a:endParaRPr sz="2400" dirty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endParaRPr sz="2400" dirty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endParaRPr sz="2400" dirty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endParaRPr sz="2400" dirty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endParaRPr lang="zh-CN" altLang="en-US" sz="24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r>
              <a:rPr lang="zh-CN" altLang="en-US" sz="1800" dirty="0">
                <a:latin typeface="Arial" panose="020B0604020202020204" pitchFamily="34" charset="0"/>
                <a:ea typeface="微软雅黑" panose="020B0503020204020204" charset="-122"/>
              </a:rPr>
              <a:t>结论：</a:t>
            </a:r>
            <a:r>
              <a:rPr sz="18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当生成模型是概率模型，且损失函数是对数似然时：</a:t>
            </a:r>
            <a:endParaRPr lang="zh-CN" altLang="en-US" sz="18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r>
              <a:rPr sz="18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最小化损失     &lt;-----------等价-------------&gt;   极大似然估计</a:t>
            </a:r>
            <a:endParaRPr lang="zh-CN" altLang="en-US" sz="1800" dirty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aphicFrame>
        <p:nvGraphicFramePr>
          <p:cNvPr id="8" name="对象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216025" y="3712210"/>
          <a:ext cx="4093210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4" name="" r:id="rId1" imgW="2095500" imgH="1117600" progId="Equation.KSEE3">
                  <p:embed/>
                </p:oleObj>
              </mc:Choice>
              <mc:Fallback>
                <p:oleObj name="" r:id="rId1" imgW="2095500" imgH="1117600" progId="Equation.KSEE3">
                  <p:embed/>
                  <p:pic>
                    <p:nvPicPr>
                      <p:cNvPr id="0" name="对象 7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16025" y="3712210"/>
                        <a:ext cx="4093210" cy="218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5670868" y="4742498"/>
          <a:ext cx="4689475" cy="894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5" name="" r:id="rId4" imgW="2400300" imgH="457200" progId="Equation.KSEE3">
                  <p:embed/>
                </p:oleObj>
              </mc:Choice>
              <mc:Fallback>
                <p:oleObj name="" r:id="rId4" imgW="2400300" imgH="457200" progId="Equation.KSEE3">
                  <p:embed/>
                  <p:pic>
                    <p:nvPicPr>
                      <p:cNvPr id="0" name="对象 8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70868" y="4742498"/>
                        <a:ext cx="4689475" cy="8947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直接箭头连接符 10"/>
          <p:cNvCxnSpPr/>
          <p:nvPr/>
        </p:nvCxnSpPr>
        <p:spPr>
          <a:xfrm flipH="1">
            <a:off x="2818765" y="4678680"/>
            <a:ext cx="16510" cy="631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4782185" y="4678680"/>
            <a:ext cx="889000" cy="695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710" y="54179"/>
            <a:ext cx="10852237" cy="648000"/>
          </a:xfrm>
        </p:spPr>
        <p:txBody>
          <a:bodyPr/>
          <a:lstStyle/>
          <a:p>
            <a:r>
              <a:rPr lang="zh-CN" altLang="en-US" sz="2400" dirty="0">
                <a:latin typeface="Arial" panose="020B0604020202020204" pitchFamily="34" charset="0"/>
                <a:ea typeface="微软雅黑" panose="020B0503020204020204" charset="-122"/>
              </a:rPr>
              <a:t>附录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charset="-122"/>
              </a:rPr>
              <a:t>6 factor out </a:t>
            </a:r>
            <a:r>
              <a:rPr sz="24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分解层</a:t>
            </a:r>
            <a:endParaRPr sz="240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5890" y="818866"/>
            <a:ext cx="7319645" cy="5052344"/>
          </a:xfrm>
        </p:spPr>
        <p:txBody>
          <a:bodyPr/>
          <a:lstStyle/>
          <a:p>
            <a:r>
              <a:rPr lang="en-US" altLang="zh-CN" sz="2000" dirty="0">
                <a:latin typeface="Arial" panose="020B0604020202020204" pitchFamily="34" charset="0"/>
                <a:ea typeface="微软雅黑" panose="020B0503020204020204" charset="-122"/>
              </a:rPr>
              <a:t>          p(z1, z2)= 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p(z2)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charset="-122"/>
              </a:rPr>
              <a:t> p(z1 | z2) </a:t>
            </a:r>
            <a:endParaRPr lang="en-US" altLang="zh-CN" sz="20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0" indent="0">
              <a:buNone/>
            </a:pPr>
            <a:r>
              <a:rPr lang="en-US" altLang="zh-CN" sz="20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(z2</a:t>
            </a:r>
            <a:r>
              <a:rPr sz="20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由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y1</a:t>
            </a:r>
            <a:r>
              <a:rPr sz="20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决定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)   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charset="-122"/>
              </a:rPr>
              <a:t>= 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p(z2)</a:t>
            </a: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</a:rPr>
              <a:t>p(z1 | y1) 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charset="-122"/>
              </a:rPr>
              <a:t>    </a:t>
            </a:r>
            <a:endParaRPr sz="20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endParaRPr sz="20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r>
              <a:rPr sz="2000" dirty="0">
                <a:latin typeface="Arial" panose="020B0604020202020204" pitchFamily="34" charset="0"/>
                <a:ea typeface="微软雅黑" panose="020B0503020204020204" charset="-122"/>
              </a:rPr>
              <a:t>假定右侧两项都服从DLogistic分布</a:t>
            </a:r>
            <a:r>
              <a:rPr sz="1800" dirty="0">
                <a:latin typeface="Arial" panose="020B0604020202020204" pitchFamily="34" charset="0"/>
                <a:ea typeface="微软雅黑" panose="020B0503020204020204" charset="-122"/>
              </a:rPr>
              <a:t>（参数是均值、方差）</a:t>
            </a:r>
            <a:endParaRPr sz="20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p(z1 | y1) 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~  </a:t>
            </a:r>
            <a:r>
              <a:rPr sz="2000" dirty="0">
                <a:latin typeface="Arial" panose="020B0604020202020204" pitchFamily="34" charset="0"/>
                <a:ea typeface="微软雅黑" panose="020B0503020204020204" charset="-122"/>
              </a:rPr>
              <a:t>DLogistic(z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charset="-122"/>
              </a:rPr>
              <a:t>1</a:t>
            </a:r>
            <a:r>
              <a:rPr sz="2000" dirty="0">
                <a:latin typeface="Arial" panose="020B0604020202020204" pitchFamily="34" charset="0"/>
                <a:ea typeface="微软雅黑" panose="020B0503020204020204" charset="-122"/>
              </a:rPr>
              <a:t> |  µ(y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charset="-122"/>
              </a:rPr>
              <a:t>1)</a:t>
            </a:r>
            <a:r>
              <a:rPr sz="2000" dirty="0">
                <a:latin typeface="Arial" panose="020B0604020202020204" pitchFamily="34" charset="0"/>
                <a:ea typeface="微软雅黑" panose="020B0503020204020204" charset="-122"/>
              </a:rPr>
              <a:t>,s(y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charset="-122"/>
              </a:rPr>
              <a:t>1</a:t>
            </a:r>
            <a:r>
              <a:rPr sz="2000" dirty="0">
                <a:latin typeface="Arial" panose="020B0604020202020204" pitchFamily="34" charset="0"/>
                <a:ea typeface="微软雅黑" panose="020B0503020204020204" charset="-122"/>
              </a:rPr>
              <a:t>) )</a:t>
            </a:r>
            <a:endParaRPr sz="20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r>
              <a:rPr lang="en-US" altLang="zh-CN" sz="2000" dirty="0">
                <a:latin typeface="Arial" panose="020B0604020202020204" pitchFamily="34" charset="0"/>
                <a:ea typeface="微软雅黑" panose="020B0503020204020204" charset="-122"/>
              </a:rPr>
              <a:t>Z1</a:t>
            </a:r>
            <a:r>
              <a:rPr sz="2000" dirty="0">
                <a:latin typeface="Arial" panose="020B0604020202020204" pitchFamily="34" charset="0"/>
                <a:ea typeface="微软雅黑" panose="020B0503020204020204" charset="-122"/>
              </a:rPr>
              <a:t>的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charset="-122"/>
              </a:rPr>
              <a:t>μ</a:t>
            </a:r>
            <a:r>
              <a:rPr sz="2000" dirty="0">
                <a:latin typeface="Arial" panose="020B0604020202020204" pitchFamily="34" charset="0"/>
                <a:ea typeface="微软雅黑" panose="020B0503020204020204" charset="-122"/>
              </a:rPr>
              <a:t>、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charset="-122"/>
              </a:rPr>
              <a:t>s</a:t>
            </a:r>
            <a:r>
              <a:rPr sz="2000" dirty="0">
                <a:latin typeface="Arial" panose="020B0604020202020204" pitchFamily="34" charset="0"/>
                <a:ea typeface="微软雅黑" panose="020B0503020204020204" charset="-122"/>
              </a:rPr>
              <a:t>，由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charset="-122"/>
              </a:rPr>
              <a:t>y1</a:t>
            </a:r>
            <a:r>
              <a:rPr sz="2000" dirty="0">
                <a:latin typeface="Arial" panose="020B0604020202020204" pitchFamily="34" charset="0"/>
                <a:ea typeface="微软雅黑" panose="020B0503020204020204" charset="-122"/>
              </a:rPr>
              <a:t>算得。</a:t>
            </a:r>
            <a:endParaRPr sz="20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r>
              <a:rPr lang="en-US" altLang="zh-CN" sz="2000" dirty="0">
                <a:latin typeface="Arial" panose="020B0604020202020204" pitchFamily="34" charset="0"/>
                <a:ea typeface="微软雅黑" panose="020B0503020204020204" charset="-122"/>
              </a:rPr>
              <a:t>z2</a:t>
            </a:r>
            <a:r>
              <a:rPr sz="2000" dirty="0">
                <a:latin typeface="Arial" panose="020B0604020202020204" pitchFamily="34" charset="0"/>
                <a:ea typeface="微软雅黑" panose="020B0503020204020204" charset="-122"/>
              </a:rPr>
              <a:t>的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μ</a:t>
            </a:r>
            <a:r>
              <a:rPr sz="20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、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s</a:t>
            </a:r>
            <a:r>
              <a:rPr sz="20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由学习得来。</a:t>
            </a:r>
            <a:endParaRPr sz="20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endParaRPr sz="20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endParaRPr sz="200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990205" y="158750"/>
            <a:ext cx="4201795" cy="6540500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 flipV="1">
            <a:off x="3043451" y="464189"/>
            <a:ext cx="7944633" cy="9332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4394579" y="1723359"/>
            <a:ext cx="4599296" cy="14656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对象 6"/>
          <p:cNvGraphicFramePr/>
          <p:nvPr/>
        </p:nvGraphicFramePr>
        <p:xfrm>
          <a:off x="495141" y="835725"/>
          <a:ext cx="730250" cy="445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8" name="" r:id="rId3" imgW="444500" imgH="203200" progId="Equation.KSEE3">
                  <p:embed/>
                </p:oleObj>
              </mc:Choice>
              <mc:Fallback>
                <p:oleObj name="" r:id="rId3" imgW="444500" imgH="203200" progId="Equation.KSEE3">
                  <p:embed/>
                  <p:pic>
                    <p:nvPicPr>
                      <p:cNvPr id="0" name="对象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5141" y="835725"/>
                        <a:ext cx="730250" cy="445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内容占位符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806" y="4665587"/>
            <a:ext cx="7323455" cy="461645"/>
          </a:xfrm>
          <a:prstGeom prst="rect">
            <a:avLst/>
          </a:prstGeom>
        </p:spPr>
      </p:pic>
      <p:graphicFrame>
        <p:nvGraphicFramePr>
          <p:cNvPr id="11" name="对象 1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39725" y="5394325"/>
          <a:ext cx="7307263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9" name="公式编辑器 3.0 中文版" r:id="rId6" imgW="3530600" imgH="482600" progId="Equation.3">
                  <p:embed/>
                </p:oleObj>
              </mc:Choice>
              <mc:Fallback>
                <p:oleObj name="公式编辑器 3.0 中文版" r:id="rId6" imgW="3530600" imgH="482600" progId="Equation.3">
                  <p:embed/>
                  <p:pic>
                    <p:nvPicPr>
                      <p:cNvPr id="0" name="对象 10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9725" y="5394325"/>
                        <a:ext cx="7307263" cy="100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8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4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怎么变换</a:t>
            </a:r>
            <a:endParaRPr sz="2400" dirty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1305" y="1079500"/>
            <a:ext cx="11628755" cy="5153025"/>
          </a:xfrm>
        </p:spPr>
        <p:txBody>
          <a:bodyPr/>
          <a:lstStyle/>
          <a:p>
            <a:r>
              <a:rPr sz="24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隐变量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Z~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π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(z) (</a:t>
            </a:r>
            <a:r>
              <a:rPr sz="24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简单，已知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) &lt;--</a:t>
            </a:r>
            <a:r>
              <a:rPr sz="24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变换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--&gt; </a:t>
            </a:r>
            <a:r>
              <a:rPr sz="24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真实数据</a:t>
            </a:r>
            <a:r>
              <a:rPr lang="en-US" altLang="zh-CN" sz="2400" dirty="0" err="1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X~qθ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(x)  (</a:t>
            </a:r>
            <a:r>
              <a:rPr sz="24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复杂，未知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)</a:t>
            </a:r>
            <a:endParaRPr sz="24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endParaRPr sz="24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r>
              <a:rPr sz="2000" dirty="0">
                <a:latin typeface="Arial" panose="020B0604020202020204" pitchFamily="34" charset="0"/>
                <a:ea typeface="微软雅黑" panose="020B0503020204020204" charset="-122"/>
              </a:rPr>
              <a:t>其中：</a:t>
            </a:r>
            <a:endParaRPr sz="20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r>
              <a:rPr lang="en-US" altLang="zh-CN" sz="2000" dirty="0">
                <a:latin typeface="Arial" panose="020B0604020202020204" pitchFamily="34" charset="0"/>
                <a:ea typeface="微软雅黑" panose="020B0503020204020204" charset="-122"/>
              </a:rPr>
              <a:t>f</a:t>
            </a:r>
            <a:r>
              <a:rPr sz="2000" dirty="0">
                <a:latin typeface="Arial" panose="020B0604020202020204" pitchFamily="34" charset="0"/>
                <a:ea typeface="微软雅黑" panose="020B0503020204020204" charset="-122"/>
              </a:rPr>
              <a:t>：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charset="-122"/>
              </a:rPr>
              <a:t>X</a:t>
            </a:r>
            <a:r>
              <a:rPr sz="2000" dirty="0">
                <a:latin typeface="Arial" panose="020B0604020202020204" pitchFamily="34" charset="0"/>
                <a:ea typeface="微软雅黑" panose="020B0503020204020204" charset="-122"/>
              </a:rPr>
              <a:t>空间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charset="-122"/>
              </a:rPr>
              <a:t>----&gt;Z</a:t>
            </a:r>
            <a:r>
              <a:rPr sz="2000" dirty="0">
                <a:latin typeface="Arial" panose="020B0604020202020204" pitchFamily="34" charset="0"/>
                <a:ea typeface="微软雅黑" panose="020B0503020204020204" charset="-122"/>
              </a:rPr>
              <a:t>空间的变换。即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charset="-122"/>
              </a:rPr>
              <a:t>z = f(x)</a:t>
            </a:r>
            <a:r>
              <a:rPr sz="2000" dirty="0">
                <a:latin typeface="Arial" panose="020B0604020202020204" pitchFamily="34" charset="0"/>
                <a:ea typeface="微软雅黑" panose="020B0503020204020204" charset="-122"/>
              </a:rPr>
              <a:t>。</a:t>
            </a:r>
            <a:endParaRPr sz="20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r>
              <a:rPr lang="en-US" altLang="zh-CN" sz="20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Π(z)</a:t>
            </a:r>
            <a:r>
              <a:rPr sz="20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：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Gaussian/</a:t>
            </a:r>
            <a:r>
              <a:rPr sz="2000" dirty="0">
                <a:latin typeface="Arial" panose="020B0604020202020204" pitchFamily="34" charset="0"/>
                <a:sym typeface="+mn-ea"/>
              </a:rPr>
              <a:t>Logistic</a:t>
            </a:r>
            <a:r>
              <a:rPr sz="2000" dirty="0">
                <a:latin typeface="Arial" panose="020B0604020202020204" pitchFamily="34" charset="0"/>
                <a:ea typeface="微软雅黑" panose="020B0503020204020204" charset="-122"/>
              </a:rPr>
              <a:t>（已</a:t>
            </a:r>
            <a:r>
              <a:rPr sz="20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知，可换，附录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2</a:t>
            </a:r>
            <a:r>
              <a:rPr sz="20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）</a:t>
            </a:r>
            <a:endParaRPr sz="20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r>
              <a:rPr sz="20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条件分布 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p</a:t>
            </a:r>
            <a:r>
              <a:rPr sz="20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(x|z) ：狄拉克分布 δ(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z - f(x)</a:t>
            </a:r>
            <a:r>
              <a:rPr sz="20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)（</a:t>
            </a:r>
            <a:r>
              <a:rPr sz="2000" dirty="0">
                <a:latin typeface="Arial" panose="020B0604020202020204" pitchFamily="34" charset="0"/>
                <a:ea typeface="微软雅黑" panose="020B0503020204020204" charset="-122"/>
              </a:rPr>
              <a:t>已知，可换）</a:t>
            </a:r>
            <a:endParaRPr sz="24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r>
              <a:rPr sz="24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构造 </a:t>
            </a:r>
            <a:r>
              <a:rPr lang="en-US" altLang="zh-CN" sz="2400" dirty="0" err="1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qθ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(x)</a:t>
            </a:r>
            <a:endParaRPr sz="2400" dirty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lvl="1"/>
            <a:r>
              <a:rPr lang="en-US" altLang="zh-CN" sz="24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q</a:t>
            </a:r>
            <a:r>
              <a:rPr sz="24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的表达形式     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----&gt; </a:t>
            </a:r>
            <a:r>
              <a:rPr sz="24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构造成已知形式</a:t>
            </a:r>
            <a:endParaRPr sz="2400" dirty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lvl="1"/>
            <a:r>
              <a:rPr lang="en-US" altLang="zh-CN" sz="24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θ</a:t>
            </a:r>
            <a:r>
              <a:rPr sz="24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：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目标函数</a:t>
            </a:r>
            <a:r>
              <a:rPr sz="24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，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train</a:t>
            </a:r>
            <a:r>
              <a:rPr sz="24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！</a:t>
            </a:r>
            <a:endParaRPr sz="240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aphicFrame>
        <p:nvGraphicFramePr>
          <p:cNvPr id="8" name="对象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081020" y="1543685"/>
          <a:ext cx="5414010" cy="835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6" name="" r:id="rId1" imgW="1536700" imgH="228600" progId="Equation.KSEE3">
                  <p:embed/>
                </p:oleObj>
              </mc:Choice>
              <mc:Fallback>
                <p:oleObj name="" r:id="rId1" imgW="1536700" imgH="2286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081020" y="1543685"/>
                        <a:ext cx="5414010" cy="835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幻灯片缩放定位 8">
            <a:hlinkClick r:id="rId3" action="ppaction://hlinksldjump"/>
          </p:cNvPr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1680" y="2717800"/>
            <a:ext cx="1565275" cy="880110"/>
          </a:xfrm>
          <a:prstGeom prst="rect">
            <a:avLst/>
          </a:prstGeom>
          <a:ln w="3175">
            <a:solidFill>
              <a:prstClr val="lightGray"/>
            </a:solidFill>
          </a:ln>
        </p:spPr>
      </p:pic>
      <p:pic>
        <p:nvPicPr>
          <p:cNvPr id="11" name="幻灯片缩放定位 10">
            <a:hlinkClick r:id="rId5" action="ppaction://hlinksldjump"/>
          </p:cNvPr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4156" y="3826358"/>
            <a:ext cx="1540897" cy="866755"/>
          </a:xfrm>
          <a:prstGeom prst="rect">
            <a:avLst/>
          </a:prstGeom>
          <a:ln w="3175">
            <a:solidFill>
              <a:prstClr val="lightGray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附录</a:t>
            </a:r>
            <a:r>
              <a:rPr lang="en-US" altLang="zh-CN" dirty="0">
                <a:sym typeface="+mn-ea"/>
              </a:rPr>
              <a:t>7 </a:t>
            </a:r>
            <a:r>
              <a:rPr dirty="0">
                <a:sym typeface="+mn-ea"/>
              </a:rPr>
              <a:t>取整带来梯度误差，如何解决？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1296035"/>
            <a:ext cx="9705975" cy="4730115"/>
          </a:xfrm>
        </p:spPr>
        <p:txBody>
          <a:bodyPr/>
          <a:lstStyle/>
          <a:p>
            <a:r>
              <a:rPr>
                <a:sym typeface="+mn-ea"/>
              </a:rPr>
              <a:t>梯度传播问题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使用</a:t>
            </a:r>
            <a:r>
              <a:rPr lang="en-US" altLang="zh-CN">
                <a:sym typeface="+mn-ea"/>
              </a:rPr>
              <a:t>STE</a:t>
            </a:r>
            <a:r>
              <a:rPr>
                <a:sym typeface="+mn-ea"/>
              </a:rPr>
              <a:t>，对取整操作（四舍五入）的梯度重新定义。</a:t>
            </a:r>
            <a:endParaRPr>
              <a:sym typeface="+mn-ea"/>
            </a:endParaRPr>
          </a:p>
          <a:p>
            <a:r>
              <a:rPr>
                <a:sym typeface="+mn-ea"/>
              </a:rPr>
              <a:t>不平衡分割75%：</a:t>
            </a:r>
            <a:r>
              <a:rPr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25%</a:t>
            </a:r>
            <a:r>
              <a:rPr>
                <a:sym typeface="+mn-ea"/>
              </a:rPr>
              <a:t> </a:t>
            </a:r>
            <a:r>
              <a:rPr lang="en-US" altLang="zh-CN">
                <a:sym typeface="+mn-ea"/>
              </a:rPr>
              <a:t>-------------</a:t>
            </a:r>
            <a:r>
              <a:rPr>
                <a:sym typeface="+mn-ea"/>
              </a:rPr>
              <a:t> </a:t>
            </a:r>
            <a:r>
              <a:rPr lang="en-US" altLang="zh-CN">
                <a:sym typeface="+mn-ea"/>
              </a:rPr>
              <a:t>X</a:t>
            </a:r>
            <a:r>
              <a:rPr>
                <a:sym typeface="+mn-ea"/>
              </a:rPr>
              <a:t>a：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X</a:t>
            </a:r>
            <a:r>
              <a:rPr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b</a:t>
            </a:r>
            <a:endParaRPr lang="zh-CN" altLang="en-US"/>
          </a:p>
          <a:p>
            <a:pPr lvl="1"/>
            <a:r>
              <a:rPr>
                <a:sym typeface="+mn-ea"/>
              </a:rPr>
              <a:t>较少的维度上做取整，从而减少梯度偏差。</a:t>
            </a:r>
            <a:endParaRPr lang="zh-CN" altLang="en-US"/>
          </a:p>
          <a:p>
            <a:r>
              <a:rPr lang="zh-CN" altLang="en-US"/>
              <a:t>下三角耦合</a:t>
            </a:r>
            <a:endParaRPr lang="zh-CN" altLang="en-US"/>
          </a:p>
          <a:p>
            <a:pPr lvl="1"/>
            <a:r>
              <a:rPr lang="zh-CN" altLang="en-US"/>
              <a:t>整型离散耦合层的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数目</a:t>
            </a:r>
            <a:r>
              <a:rPr lang="zh-CN" altLang="en-US"/>
              <a:t>与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复杂性</a:t>
            </a:r>
            <a:r>
              <a:rPr lang="zh-CN" altLang="en-US"/>
              <a:t>之间要做</a:t>
            </a:r>
            <a:r>
              <a:rPr lang="en-US" altLang="zh-CN"/>
              <a:t>trade-off</a:t>
            </a:r>
            <a:endParaRPr lang="en-US" altLang="zh-CN"/>
          </a:p>
          <a:p>
            <a:pPr lvl="1"/>
            <a:r>
              <a:t>引入了多元耦合变换</a:t>
            </a:r>
            <a:r>
              <a:rPr lang="en-US" altLang="zh-CN"/>
              <a:t>----</a:t>
            </a:r>
            <a:r>
              <a:rPr>
                <a:sym typeface="+mn-ea"/>
              </a:rPr>
              <a:t>下三角耦合</a:t>
            </a:r>
            <a:r>
              <a:t>：使</a:t>
            </a:r>
            <a:r>
              <a:rPr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取整运算的数目不变</a:t>
            </a:r>
            <a:r>
              <a:t>。</a:t>
            </a:r>
          </a:p>
          <a:p>
            <a:pPr lvl="0"/>
            <a:r>
              <a:t>减少网络层数（深度），同时，增加</a:t>
            </a:r>
            <a:r>
              <a:rPr lang="en-US" altLang="zh-CN"/>
              <a:t>coupling</a:t>
            </a:r>
            <a:r>
              <a:t>、</a:t>
            </a:r>
            <a:r>
              <a:rPr lang="en-US" altLang="zh-CN"/>
              <a:t>factor-out</a:t>
            </a:r>
            <a:r>
              <a:t>层的复杂度（比如用</a:t>
            </a:r>
            <a:r>
              <a:rPr lang="en-US" altLang="zh-CN"/>
              <a:t>DenseNets</a:t>
            </a:r>
            <a:r>
              <a:t>）</a:t>
            </a:r>
          </a:p>
          <a:p>
            <a:pPr lvl="1"/>
            <a:r>
              <a:t>对于传统的连续</a:t>
            </a:r>
            <a:r>
              <a:rPr lang="en-US" altLang="zh-CN"/>
              <a:t>flow</a:t>
            </a:r>
            <a:r>
              <a:t>模型，提升性能（评价标准</a:t>
            </a:r>
            <a:r>
              <a:rPr lang="en-US" altLang="zh-CN"/>
              <a:t>bpd</a:t>
            </a:r>
            <a:r>
              <a:t>）的方式是增加网络深度。</a:t>
            </a:r>
          </a:p>
          <a:p>
            <a:pPr lvl="1"/>
            <a:r>
              <a:t>由于</a:t>
            </a:r>
            <a:r>
              <a:rPr>
                <a:sym typeface="+mn-ea"/>
              </a:rPr>
              <a:t>取整操作带来梯度偏差</a:t>
            </a:r>
            <a:r>
              <a:t>，传统方法对于</a:t>
            </a:r>
            <a:r>
              <a:rPr lang="en-US" altLang="zh-CN"/>
              <a:t>IDF</a:t>
            </a:r>
            <a:r>
              <a:t>不可行。</a:t>
            </a: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537450" y="1770380"/>
            <a:ext cx="2838450" cy="188150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3833" y="196645"/>
            <a:ext cx="10852237" cy="648000"/>
          </a:xfrm>
        </p:spPr>
        <p:txBody>
          <a:bodyPr/>
          <a:lstStyle/>
          <a:p>
            <a:r>
              <a:rPr lang="zh-CN" altLang="en-US" dirty="0"/>
              <a:t>参考文献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2010" y="844645"/>
            <a:ext cx="11395881" cy="5816710"/>
          </a:xfrm>
        </p:spPr>
        <p:txBody>
          <a:bodyPr/>
          <a:lstStyle/>
          <a:p>
            <a:r>
              <a:rPr lang="en-US" altLang="zh-CN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[1] Laurent </a:t>
            </a:r>
            <a:r>
              <a:rPr lang="en-US" altLang="zh-CN" sz="140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Dinh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, David Krueger, and </a:t>
            </a:r>
            <a:r>
              <a:rPr lang="en-US" altLang="zh-CN" sz="140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Yoshua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40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Bengio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. Nice: non-linear independent components estimation. </a:t>
            </a:r>
            <a:r>
              <a:rPr lang="en-US" altLang="zh-CN" sz="140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arXiv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preprint arXiv:1410.8516, 2014.</a:t>
            </a:r>
            <a:endParaRPr lang="en-US" altLang="zh-CN" sz="1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[2] </a:t>
            </a:r>
            <a:r>
              <a:rPr lang="en-US" altLang="zh-CN" sz="140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Dinh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, L., </a:t>
            </a:r>
            <a:r>
              <a:rPr lang="en-US" altLang="zh-CN" sz="140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Sohl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-Dickstein, J., and </a:t>
            </a:r>
            <a:r>
              <a:rPr lang="en-US" altLang="zh-CN" sz="140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Bengio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, S. (2016). Density estimation using Real NVP. </a:t>
            </a:r>
            <a:r>
              <a:rPr lang="en-US" altLang="zh-CN" sz="140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arXiv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preprint arXiv:1605.08803.</a:t>
            </a:r>
            <a:endParaRPr lang="en-US" altLang="zh-CN" sz="1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[3] </a:t>
            </a:r>
            <a:r>
              <a:rPr lang="en-US" altLang="zh-CN" sz="140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Diederik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P </a:t>
            </a:r>
            <a:r>
              <a:rPr lang="en-US" altLang="zh-CN" sz="140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Kingma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and Prafulla </a:t>
            </a:r>
            <a:r>
              <a:rPr lang="en-US" altLang="zh-CN" sz="140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Dhariwal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, “Glow: Generative flow with invertible 1x1 convolutions,” </a:t>
            </a:r>
            <a:r>
              <a:rPr lang="en-US" altLang="zh-CN" sz="140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arXiv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preprint arXiv:1807.03039, 2018.</a:t>
            </a:r>
            <a:endParaRPr lang="en-US" altLang="zh-CN" sz="1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[4] R. </a:t>
            </a:r>
            <a:r>
              <a:rPr lang="en-US" altLang="zh-CN" sz="140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Prenger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, R. Valle and B. Catanzaro, "</a:t>
            </a:r>
            <a:r>
              <a:rPr lang="en-US" altLang="zh-CN" sz="140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Waveglow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: A Flow-based Generative Network for Speech Synthesis," ICASSP 2019 - 2019 IEEE International Conference on Acoustics, Speech and Signal Processing (ICASSP), Brighton, United Kingdom, 2019, pp. 3617-3621.</a:t>
            </a:r>
            <a:endParaRPr lang="en-US" altLang="zh-CN" sz="1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[5] </a:t>
            </a:r>
            <a:r>
              <a:rPr lang="en-US" altLang="zh-CN" sz="140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Kejiang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Chen, Hang Zhou, </a:t>
            </a:r>
            <a:r>
              <a:rPr lang="en-US" altLang="zh-CN" sz="140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Hanqing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Zhao, </a:t>
            </a:r>
            <a:r>
              <a:rPr lang="en-US" altLang="zh-CN" sz="140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Dongdong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Chen, </a:t>
            </a:r>
            <a:r>
              <a:rPr lang="en-US" altLang="zh-CN" sz="140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Weiming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Zhang, </a:t>
            </a:r>
            <a:r>
              <a:rPr lang="en-US" altLang="zh-CN" sz="140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Nenghai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40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Yu,When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Provably Secure Steganography Meets Generative Models, </a:t>
            </a:r>
            <a:r>
              <a:rPr lang="en-US" altLang="zh-CN" sz="140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arXiv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preprint arXiv:1811.03732v2, 2019.</a:t>
            </a:r>
            <a:endParaRPr lang="en-US" altLang="zh-CN" sz="1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[6] </a:t>
            </a:r>
            <a:r>
              <a:rPr lang="en-US" altLang="zh-CN" sz="140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Hoogeboom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, E., Peters, J. W., van den Berg, R., and Welling, M. (2019). Integer discrete flows and lossless compression. </a:t>
            </a:r>
            <a:r>
              <a:rPr lang="en-US" altLang="zh-CN" sz="140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arXiv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preprint arXiv:1905.07376.</a:t>
            </a:r>
            <a:endParaRPr lang="en-US" altLang="zh-CN" sz="1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[22] Karol Gregor, Frederic </a:t>
            </a:r>
            <a:r>
              <a:rPr lang="en-US" altLang="zh-CN" sz="140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Besse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, Danilo Jimenez Rezende, Ivo </a:t>
            </a:r>
            <a:r>
              <a:rPr lang="en-US" altLang="zh-CN" sz="140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Danihelka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, and </a:t>
            </a:r>
            <a:r>
              <a:rPr lang="en-US" altLang="zh-CN" sz="140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Daan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40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Wierstra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. Towards conceptual compression. </a:t>
            </a:r>
            <a:r>
              <a:rPr lang="en-US" altLang="zh-CN" sz="1400" i="1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arXiv</a:t>
            </a:r>
            <a:r>
              <a:rPr lang="en-US" altLang="zh-CN" sz="1400" i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preprint arXiv:1604.08772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, 2016. </a:t>
            </a:r>
            <a:endParaRPr lang="en-US" altLang="zh-CN" sz="1400" dirty="0"/>
          </a:p>
          <a:p>
            <a:r>
              <a:rPr lang="en-US" altLang="zh-CN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[62] Lucas </a:t>
            </a:r>
            <a:r>
              <a:rPr lang="en-US" altLang="zh-CN" sz="140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Theis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, </a:t>
            </a:r>
            <a:r>
              <a:rPr lang="en-US" altLang="zh-CN" sz="140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Aäron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Van Den Oord, and Matthias </a:t>
            </a:r>
            <a:r>
              <a:rPr lang="en-US" altLang="zh-CN" sz="140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Bethge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. A note on the evaluation of generative models. </a:t>
            </a:r>
            <a:r>
              <a:rPr lang="en-US" altLang="zh-CN" sz="1400" i="1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CoRR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, abs/1511.01844, 2015. </a:t>
            </a:r>
            <a:endParaRPr lang="en-US" altLang="zh-CN" sz="1400" dirty="0"/>
          </a:p>
          <a:p>
            <a:endParaRPr lang="zh-CN" altLang="en-US" sz="1400" dirty="0"/>
          </a:p>
          <a:p>
            <a:endParaRPr lang="zh-CN" alt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目标函数</a:t>
            </a:r>
            <a:r>
              <a:rPr lang="en-US" altLang="zh-CN" dirty="0"/>
              <a:t>NLL-loss</a:t>
            </a:r>
            <a:r>
              <a:rPr lang="zh-CN" altLang="en-US" dirty="0"/>
              <a:t>：</a:t>
            </a:r>
            <a:r>
              <a:rPr lang="en-US" altLang="zh-CN" dirty="0"/>
              <a:t>negative log likelihood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5427" y="1190590"/>
            <a:ext cx="10852237" cy="5041355"/>
          </a:xfrm>
        </p:spPr>
        <p:txBody>
          <a:bodyPr/>
          <a:lstStyle/>
          <a:p>
            <a:r>
              <a:rPr lang="en-US" altLang="zh-CN" sz="20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why NLL</a:t>
            </a:r>
            <a:r>
              <a:rPr sz="20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？</a:t>
            </a:r>
            <a:endParaRPr sz="20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r>
              <a:rPr sz="20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无序 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--&gt;</a:t>
            </a:r>
            <a:r>
              <a:rPr sz="20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有序：信息熵减小</a:t>
            </a:r>
            <a:endParaRPr sz="20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r>
              <a:rPr sz="20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更多详情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：（附录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5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）</a:t>
            </a:r>
            <a:endParaRPr sz="2000" dirty="0">
              <a:latin typeface="Arial" panose="020B0604020202020204" pitchFamily="34" charset="0"/>
              <a:sym typeface="+mn-ea"/>
            </a:endParaRPr>
          </a:p>
          <a:p>
            <a:r>
              <a:rPr sz="2000" dirty="0">
                <a:latin typeface="Arial" panose="020B0604020202020204" pitchFamily="34" charset="0"/>
                <a:sym typeface="+mn-ea"/>
              </a:rPr>
              <a:t>根据δ性质、</a:t>
            </a:r>
            <a:r>
              <a:rPr sz="20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概率密度变换公式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charset="-122"/>
              </a:rPr>
              <a:t>得： 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(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附录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4)</a:t>
            </a:r>
            <a:endParaRPr sz="20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endParaRPr lang="zh-CN" altLang="en-US" sz="20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endParaRPr lang="zh-CN" altLang="en-US" sz="20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endParaRPr lang="zh-CN" altLang="en-US" sz="20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r>
              <a:rPr sz="2000" dirty="0">
                <a:sym typeface="+mn-ea"/>
              </a:rPr>
              <a:t>每个维度（像素）比特</a:t>
            </a:r>
            <a:endParaRPr lang="zh-CN" altLang="en-US" sz="20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endParaRPr lang="zh-CN" altLang="en-US" sz="20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endParaRPr lang="zh-CN" altLang="en-US" sz="20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endParaRPr lang="en-US" altLang="zh-CN" sz="200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321074" y="2386631"/>
          <a:ext cx="2966085" cy="1096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9" name="" r:id="rId1" imgW="1168400" imgH="431800" progId="Equation.KSEE3">
                  <p:embed/>
                </p:oleObj>
              </mc:Choice>
              <mc:Fallback>
                <p:oleObj name="" r:id="rId1" imgW="1168400" imgH="431800" progId="Equation.KSEE3">
                  <p:embed/>
                  <p:pic>
                    <p:nvPicPr>
                      <p:cNvPr id="0" name="图片 307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321074" y="2386631"/>
                        <a:ext cx="2966085" cy="10960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919091" y="3255882"/>
          <a:ext cx="4168140" cy="1089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0" name="" r:id="rId3" imgW="1701800" imgH="444500" progId="Equation.KSEE3">
                  <p:embed/>
                </p:oleObj>
              </mc:Choice>
              <mc:Fallback>
                <p:oleObj name="" r:id="rId3" imgW="1701800" imgH="444500" progId="Equation.KSEE3">
                  <p:embed/>
                  <p:pic>
                    <p:nvPicPr>
                      <p:cNvPr id="0" name="图片 307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9091" y="3255882"/>
                        <a:ext cx="4168140" cy="1089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870888" y="4551401"/>
          <a:ext cx="243268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1" name="" r:id="rId5" imgW="1066800" imgH="419100" progId="Equation.KSEE3">
                  <p:embed/>
                </p:oleObj>
              </mc:Choice>
              <mc:Fallback>
                <p:oleObj name="" r:id="rId5" imgW="1066800" imgH="419100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70888" y="4551401"/>
                        <a:ext cx="2432685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幻灯片缩放定位 5">
            <a:hlinkClick r:id="rId7" action="ppaction://hlinksldjump"/>
          </p:cNvPr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51913" y="2458331"/>
            <a:ext cx="1820996" cy="1024310"/>
          </a:xfrm>
          <a:prstGeom prst="rect">
            <a:avLst/>
          </a:prstGeom>
          <a:ln w="3175">
            <a:solidFill>
              <a:prstClr val="lightGray"/>
            </a:solidFill>
          </a:ln>
        </p:spPr>
      </p:pic>
      <p:pic>
        <p:nvPicPr>
          <p:cNvPr id="11" name="幻灯片缩放定位 10">
            <a:hlinkClick r:id="rId9" action="ppaction://hlinksldjump"/>
          </p:cNvPr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72251" y="1350924"/>
            <a:ext cx="1773457" cy="997569"/>
          </a:xfrm>
          <a:prstGeom prst="rect">
            <a:avLst/>
          </a:prstGeom>
          <a:ln w="3175">
            <a:solidFill>
              <a:prstClr val="lightGray"/>
            </a:solidFill>
          </a:ln>
        </p:spPr>
      </p:pic>
    </p:spTree>
    <p:custDataLst>
      <p:tags r:id="rId1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可逆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559435" y="1242060"/>
            <a:ext cx="10852150" cy="4879340"/>
          </a:xfrm>
        </p:spPr>
        <p:txBody>
          <a:bodyPr/>
          <a:lstStyle/>
          <a:p>
            <a:r>
              <a:rPr lang="zh-CN" altLang="en-US" sz="1800" dirty="0"/>
              <a:t>我们希望：</a:t>
            </a:r>
            <a:r>
              <a:rPr sz="1800" dirty="0">
                <a:sym typeface="+mn-ea"/>
              </a:rPr>
              <a:t>（</a:t>
            </a:r>
            <a:r>
              <a:rPr lang="en-US" altLang="zh-CN" sz="1800" dirty="0">
                <a:sym typeface="+mn-ea"/>
              </a:rPr>
              <a:t>P4</a:t>
            </a:r>
            <a:r>
              <a:rPr lang="zh-CN" altLang="en-US" sz="1800" dirty="0">
                <a:sym typeface="+mn-ea"/>
              </a:rPr>
              <a:t>第二个目标：可逆</a:t>
            </a:r>
            <a:r>
              <a:rPr sz="1800" dirty="0">
                <a:sym typeface="+mn-ea"/>
              </a:rPr>
              <a:t>）</a:t>
            </a:r>
            <a:endParaRPr lang="zh-CN" altLang="en-US" sz="1800" dirty="0"/>
          </a:p>
          <a:p>
            <a:pPr marL="0" indent="0">
              <a:buNone/>
            </a:pPr>
            <a:r>
              <a:rPr lang="en-US" altLang="zh-CN" sz="1800" dirty="0"/>
              <a:t>1. </a:t>
            </a:r>
            <a:r>
              <a:rPr sz="1800" dirty="0"/>
              <a:t>模型可逆   </a:t>
            </a:r>
            <a:r>
              <a:rPr lang="en-US" altLang="zh-CN" sz="1800" dirty="0"/>
              <a:t>--</a:t>
            </a:r>
            <a:r>
              <a:rPr sz="1800" dirty="0"/>
              <a:t>》</a:t>
            </a:r>
            <a:r>
              <a:rPr sz="1800" b="1" dirty="0"/>
              <a:t>耦合层</a:t>
            </a:r>
            <a:endParaRPr lang="zh-CN" altLang="en-US" sz="1800" dirty="0"/>
          </a:p>
          <a:p>
            <a:pPr marL="0" indent="0">
              <a:buNone/>
            </a:pPr>
            <a:r>
              <a:rPr lang="en-US" altLang="zh-CN" sz="1800" dirty="0">
                <a:sym typeface="+mn-ea"/>
              </a:rPr>
              <a:t>2. det</a:t>
            </a:r>
            <a:r>
              <a:rPr sz="1800" dirty="0">
                <a:sym typeface="+mn-ea"/>
              </a:rPr>
              <a:t>容易计算  </a:t>
            </a:r>
            <a:r>
              <a:rPr lang="en-US" altLang="zh-CN" sz="1800" dirty="0">
                <a:sym typeface="+mn-ea"/>
              </a:rPr>
              <a:t>--</a:t>
            </a:r>
            <a:r>
              <a:rPr sz="1800" dirty="0">
                <a:sym typeface="+mn-ea"/>
              </a:rPr>
              <a:t>》 </a:t>
            </a:r>
            <a:r>
              <a:rPr sz="1800" b="1" dirty="0">
                <a:sym typeface="+mn-ea"/>
              </a:rPr>
              <a:t>加性耦合层</a:t>
            </a:r>
            <a:endParaRPr lang="en-US" altLang="zh-CN" sz="1800" dirty="0"/>
          </a:p>
          <a:p>
            <a:pPr marL="0" indent="0">
              <a:buNone/>
            </a:pPr>
            <a:endParaRPr lang="zh-CN" alt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sz="1800" dirty="0">
                <a:sym typeface="+mn-ea"/>
              </a:rPr>
              <a:t>加性耦合层：</a:t>
            </a:r>
            <a:endParaRPr lang="zh-CN" alt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800" b="1" dirty="0">
                <a:solidFill>
                  <a:srgbClr val="0070C0"/>
                </a:solidFill>
              </a:rPr>
              <a:t>y1 = x1                 y2 = x2 + m(x1)</a:t>
            </a:r>
            <a:endParaRPr lang="zh-CN" altLang="en-US" sz="1800" b="1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800" b="1" dirty="0">
                <a:solidFill>
                  <a:srgbClr val="FF0000"/>
                </a:solidFill>
              </a:rPr>
              <a:t>x1 = y1                 x2 = y2  </a:t>
            </a:r>
            <a:r>
              <a:rPr lang="en-US" altLang="zh-CN" sz="1800" b="1" dirty="0">
                <a:solidFill>
                  <a:srgbClr val="FF0000"/>
                </a:solidFill>
              </a:rPr>
              <a:t>- </a:t>
            </a:r>
            <a:r>
              <a:rPr lang="zh-CN" altLang="en-US" sz="1800" b="1" dirty="0">
                <a:solidFill>
                  <a:srgbClr val="FF0000"/>
                </a:solidFill>
              </a:rPr>
              <a:t>m(y1)</a:t>
            </a:r>
            <a:endParaRPr lang="zh-CN" altLang="en-US" sz="1800" dirty="0"/>
          </a:p>
          <a:p>
            <a:pPr marL="0" indent="0">
              <a:buNone/>
            </a:pPr>
            <a:r>
              <a:rPr lang="zh-CN" altLang="en-US" sz="1800" dirty="0"/>
              <a:t>此时</a:t>
            </a:r>
            <a:endParaRPr lang="en-US" altLang="zh-CN" sz="1800" dirty="0"/>
          </a:p>
          <a:p>
            <a:pPr marL="0" indent="0">
              <a:buNone/>
            </a:pPr>
            <a:r>
              <a:rPr lang="en-US" altLang="zh-CN" sz="1800" dirty="0">
                <a:sym typeface="+mn-ea"/>
              </a:rPr>
              <a:t>1.    </a:t>
            </a:r>
            <a:r>
              <a:rPr lang="en-US" altLang="zh-CN" sz="18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z = f(x)    &lt;  ---</a:t>
            </a:r>
            <a:r>
              <a:rPr sz="18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可逆</a:t>
            </a:r>
            <a:r>
              <a:rPr lang="en-US" altLang="zh-CN" sz="18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---  &gt;     x = g(z)</a:t>
            </a:r>
            <a:endParaRPr lang="zh-CN" altLang="en-US" sz="1800" dirty="0"/>
          </a:p>
          <a:p>
            <a:pPr marL="0" indent="0">
              <a:buNone/>
            </a:pPr>
            <a:r>
              <a:rPr lang="en-US" altLang="zh-CN" sz="1800" dirty="0"/>
              <a:t>2.    det</a:t>
            </a:r>
            <a:r>
              <a:rPr sz="1800" dirty="0"/>
              <a:t>的值是</a:t>
            </a:r>
            <a:r>
              <a:rPr lang="en-US" altLang="zh-CN" sz="1800" dirty="0"/>
              <a:t>1</a:t>
            </a:r>
            <a:r>
              <a:rPr sz="1800" dirty="0"/>
              <a:t>，取</a:t>
            </a:r>
            <a:r>
              <a:rPr lang="en-US" altLang="zh-CN" sz="1800" dirty="0"/>
              <a:t>log</a:t>
            </a:r>
            <a:r>
              <a:rPr sz="1800" dirty="0"/>
              <a:t>就是</a:t>
            </a:r>
            <a:r>
              <a:rPr lang="en-US" altLang="zh-CN" sz="1800" dirty="0"/>
              <a:t>0</a:t>
            </a:r>
            <a:endParaRPr lang="en-US" altLang="zh-CN" sz="1800" dirty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325745" y="1242060"/>
          <a:ext cx="2966085" cy="1096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6" name="" r:id="rId1" imgW="1168400" imgH="431800" progId="Equation.KSEE3">
                  <p:embed/>
                </p:oleObj>
              </mc:Choice>
              <mc:Fallback>
                <p:oleObj name="" r:id="rId1" imgW="1168400" imgH="431800" progId="Equation.KSEE3">
                  <p:embed/>
                  <p:pic>
                    <p:nvPicPr>
                      <p:cNvPr id="0" name="图片 307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325745" y="1242060"/>
                        <a:ext cx="2966085" cy="10960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130" y="3674745"/>
            <a:ext cx="3498215" cy="13315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0345" y="3827145"/>
            <a:ext cx="1856740" cy="1026795"/>
          </a:xfrm>
          <a:prstGeom prst="rect">
            <a:avLst/>
          </a:prstGeom>
        </p:spPr>
      </p:pic>
      <p:sp>
        <p:nvSpPr>
          <p:cNvPr id="11" name="圆角矩形 10"/>
          <p:cNvSpPr/>
          <p:nvPr/>
        </p:nvSpPr>
        <p:spPr>
          <a:xfrm>
            <a:off x="8044815" y="4145915"/>
            <a:ext cx="878840" cy="82613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7085" y="4069080"/>
            <a:ext cx="737870" cy="542925"/>
          </a:xfrm>
          <a:prstGeom prst="rect">
            <a:avLst/>
          </a:prstGeom>
        </p:spPr>
      </p:pic>
      <p:pic>
        <p:nvPicPr>
          <p:cNvPr id="4" name="幻灯片缩放定位 3">
            <a:hlinkClick r:id="rId6" action="ppaction://hlinksldjump"/>
          </p:cNvPr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9612" y="577077"/>
            <a:ext cx="1226007" cy="689629"/>
          </a:xfrm>
          <a:prstGeom prst="rect">
            <a:avLst/>
          </a:prstGeom>
          <a:ln w="3175">
            <a:solidFill>
              <a:prstClr val="lightGray"/>
            </a:solidFill>
          </a:ln>
        </p:spPr>
      </p:pic>
    </p:spTree>
    <p:custDataLst>
      <p:tags r:id="rId8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508021" y="187696"/>
            <a:ext cx="10852237" cy="648000"/>
          </a:xfrm>
        </p:spPr>
        <p:txBody>
          <a:bodyPr/>
          <a:lstStyle/>
          <a:p>
            <a:r>
              <a:rPr lang="zh-CN" altLang="en-US" dirty="0"/>
              <a:t>图像生成</a:t>
            </a:r>
            <a:r>
              <a:rPr lang="en-US" altLang="zh-CN" dirty="0"/>
              <a:t>---</a:t>
            </a:r>
            <a:r>
              <a:rPr dirty="0"/>
              <a:t>效果</a:t>
            </a:r>
            <a:endParaRPr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69881" y="1080000"/>
            <a:ext cx="10852237" cy="5041355"/>
          </a:xfrm>
        </p:spPr>
        <p:txBody>
          <a:bodyPr/>
          <a:lstStyle/>
          <a:p>
            <a:r>
              <a:rPr lang="zh-CN" altLang="en-US" sz="2000" dirty="0">
                <a:sym typeface="+mn-ea"/>
              </a:rPr>
              <a:t>评价</a:t>
            </a:r>
            <a:endParaRPr lang="en-US" altLang="zh-CN" sz="2000" dirty="0">
              <a:sym typeface="+mn-ea"/>
            </a:endParaRPr>
          </a:p>
          <a:p>
            <a:pPr lvl="1"/>
            <a:r>
              <a:rPr lang="en-US" altLang="zh-CN" sz="2000" dirty="0">
                <a:sym typeface="+mn-ea"/>
              </a:rPr>
              <a:t>NLL</a:t>
            </a:r>
            <a:r>
              <a:rPr lang="zh-CN" altLang="en-US" sz="2000" dirty="0">
                <a:sym typeface="+mn-ea"/>
              </a:rPr>
              <a:t>（这里看</a:t>
            </a:r>
            <a:r>
              <a:rPr lang="en-US" altLang="zh-CN" sz="2000" dirty="0">
                <a:sym typeface="+mn-ea"/>
              </a:rPr>
              <a:t>abs</a:t>
            </a:r>
            <a:r>
              <a:rPr lang="zh-CN" altLang="en-US" sz="2000" dirty="0">
                <a:sym typeface="+mn-ea"/>
              </a:rPr>
              <a:t>）</a:t>
            </a:r>
            <a:endParaRPr lang="en-US" altLang="zh-CN" sz="2000" dirty="0">
              <a:sym typeface="+mn-ea"/>
            </a:endParaRPr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/>
              <a:t>简单图像（</a:t>
            </a:r>
            <a:r>
              <a:rPr lang="en-US" altLang="zh-CN" sz="2000" dirty="0"/>
              <a:t>MNIST</a:t>
            </a:r>
            <a:r>
              <a:rPr lang="zh-CN" altLang="en-US" sz="2000" dirty="0"/>
              <a:t>）还行</a:t>
            </a:r>
            <a:endParaRPr lang="en-US" altLang="zh-CN" sz="2000" dirty="0"/>
          </a:p>
          <a:p>
            <a:r>
              <a:rPr lang="zh-CN" altLang="en-US" sz="2000" dirty="0"/>
              <a:t>语义丰富点的图像（如</a:t>
            </a:r>
            <a:r>
              <a:rPr lang="en-US" altLang="zh-CN" sz="2000" dirty="0"/>
              <a:t>cifar10</a:t>
            </a:r>
            <a:r>
              <a:rPr lang="zh-CN" altLang="en-US" sz="2000" dirty="0"/>
              <a:t>）</a:t>
            </a:r>
            <a:endParaRPr lang="en-US" altLang="zh-CN" sz="2000" dirty="0"/>
          </a:p>
          <a:p>
            <a:pPr lvl="1"/>
            <a:r>
              <a:rPr lang="zh-CN" altLang="en-US" sz="2000" dirty="0"/>
              <a:t>不太聪明</a:t>
            </a:r>
            <a:r>
              <a:rPr lang="en-US" altLang="zh-CN" sz="2000" dirty="0"/>
              <a:t>…</a:t>
            </a:r>
            <a:endParaRPr lang="zh-CN" altLang="en-US" sz="2000" dirty="0"/>
          </a:p>
          <a:p>
            <a:endParaRPr sz="2000" dirty="0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29333" y="1256763"/>
            <a:ext cx="7352381" cy="17904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476" y="3291543"/>
            <a:ext cx="2619048" cy="27619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4956" y="3291543"/>
            <a:ext cx="2533333" cy="27619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7885" y="6232299"/>
            <a:ext cx="7276190" cy="447619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4702175" y="2638425"/>
            <a:ext cx="110109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9850" y="1779905"/>
            <a:ext cx="9823450" cy="1979930"/>
          </a:xfrm>
        </p:spPr>
        <p:txBody>
          <a:bodyPr/>
          <a:lstStyle/>
          <a:p>
            <a:pPr algn="ctr"/>
            <a:r>
              <a:rPr lang="zh-CN" altLang="en-US" dirty="0"/>
              <a:t>DENSITY ESTIMATION USING </a:t>
            </a:r>
            <a:r>
              <a:rPr dirty="0">
                <a:sym typeface="+mn-ea"/>
              </a:rPr>
              <a:t>real NVP</a:t>
            </a:r>
            <a:br>
              <a:rPr dirty="0">
                <a:sym typeface="+mn-ea"/>
              </a:rPr>
            </a:br>
            <a:r>
              <a:rPr dirty="0">
                <a:solidFill>
                  <a:schemeClr val="tx1"/>
                </a:solidFill>
                <a:sym typeface="+mn-ea"/>
              </a:rPr>
              <a:t>real NVP</a:t>
            </a:r>
            <a:r>
              <a:rPr lang="en-US" altLang="zh-CN" dirty="0">
                <a:sym typeface="+mn-ea"/>
              </a:rPr>
              <a:t>: </a:t>
            </a:r>
            <a:r>
              <a:rPr lang="zh-CN" altLang="en-US" dirty="0"/>
              <a:t>real-valued </a:t>
            </a:r>
            <a:r>
              <a:rPr lang="zh-CN" altLang="en-US" dirty="0">
                <a:solidFill>
                  <a:srgbClr val="0070C0"/>
                </a:solidFill>
              </a:rPr>
              <a:t>non-volume</a:t>
            </a:r>
            <a:r>
              <a:rPr lang="zh-CN" altLang="en-US" dirty="0"/>
              <a:t> preserving</a:t>
            </a:r>
            <a:br>
              <a:rPr lang="zh-CN" altLang="en-US" dirty="0"/>
            </a:br>
            <a:endParaRPr lang="zh-CN" altLang="en-US" dirty="0"/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PLACING_PICTURE_USER_VIEWPORT" val="{&quot;height&quot;:3355,&quot;width&quot;:10706}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0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0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0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0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09.xml><?xml version="1.0" encoding="utf-8"?>
<p:tagLst xmlns:p="http://schemas.openxmlformats.org/presentationml/2006/main">
  <p:tag name="REFSHAPE" val="674266620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1.xml><?xml version="1.0" encoding="utf-8"?>
<p:tagLst xmlns:p="http://schemas.openxmlformats.org/presentationml/2006/main">
  <p:tag name="REFSHAPE" val="675307220"/>
  <p:tag name="KSO_WM_UNIT_PLACING_PICTURE_USER_VIEWPORT" val="{&quot;height&quot;:7215,&quot;width&quot;:4635}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3.xml><?xml version="1.0" encoding="utf-8"?>
<p:tagLst xmlns:p="http://schemas.openxmlformats.org/presentationml/2006/main">
  <p:tag name="REFSHAPE" val="293326916"/>
  <p:tag name="KSO_WM_UNIT_PLACING_PICTURE_USER_VIEWPORT" val="{&quot;height&quot;:2655,&quot;width&quot;:4005}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6.xml><?xml version="1.0" encoding="utf-8"?>
<p:tagLst xmlns:p="http://schemas.openxmlformats.org/presentationml/2006/main">
  <p:tag name="REFSHAPE" val="675307220"/>
  <p:tag name="KSO_WM_UNIT_PLACING_PICTURE_USER_VIEWPORT" val="{&quot;height&quot;:7215,&quot;width&quot;:4635}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2.xml><?xml version="1.0" encoding="utf-8"?>
<p:tagLst xmlns:p="http://schemas.openxmlformats.org/presentationml/2006/main">
  <p:tag name="REFSHAPE" val="680165996"/>
  <p:tag name="KSO_WM_UNIT_PLACING_PICTURE_USER_VIEWPORT" val="{&quot;height&quot;:1785,&quot;width&quot;:3915}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6786</Words>
  <Application>WPS 演示</Application>
  <PresentationFormat>宽屏</PresentationFormat>
  <Paragraphs>565</Paragraphs>
  <Slides>51</Slides>
  <Notes>19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12</vt:i4>
      </vt:variant>
      <vt:variant>
        <vt:lpstr>幻灯片标题</vt:lpstr>
      </vt:variant>
      <vt:variant>
        <vt:i4>51</vt:i4>
      </vt:variant>
    </vt:vector>
  </HeadingPairs>
  <TitlesOfParts>
    <vt:vector size="70" baseType="lpstr">
      <vt:lpstr>Arial</vt:lpstr>
      <vt:lpstr>宋体</vt:lpstr>
      <vt:lpstr>Wingdings</vt:lpstr>
      <vt:lpstr>微软雅黑</vt:lpstr>
      <vt:lpstr>Arial Unicode MS</vt:lpstr>
      <vt:lpstr>Microsoft JhengHei</vt:lpstr>
      <vt:lpstr>Office 主题​​</vt:lpstr>
      <vt:lpstr>Equation.KSEE3</vt:lpstr>
      <vt:lpstr>Equation.KSEE3</vt:lpstr>
      <vt:lpstr>Equation.KSEE3</vt:lpstr>
      <vt:lpstr>Equation.3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flow的发展以及应用</vt:lpstr>
      <vt:lpstr>目录</vt:lpstr>
      <vt:lpstr>NICE: NON-LINEAR INDEPENDENT COMPONENTS ESTIMATION 1非线性 2独立分量 估计</vt:lpstr>
      <vt:lpstr>what does NICE want to do?</vt:lpstr>
      <vt:lpstr>怎么变换</vt:lpstr>
      <vt:lpstr>目标函数NLL-loss：negative log likelihood</vt:lpstr>
      <vt:lpstr>可逆</vt:lpstr>
      <vt:lpstr>图像生成---效果</vt:lpstr>
      <vt:lpstr>DENSITY ESTIMATION USING real NVP real NVP: real-valued non-volume preserving </vt:lpstr>
      <vt:lpstr>what does real NVP want to do ?</vt:lpstr>
      <vt:lpstr>non-volume preserving</vt:lpstr>
      <vt:lpstr>factor out分解层</vt:lpstr>
      <vt:lpstr>factor out：举例说明</vt:lpstr>
      <vt:lpstr>评价指标</vt:lpstr>
      <vt:lpstr>效果</vt:lpstr>
      <vt:lpstr>图像生成---效果</vt:lpstr>
      <vt:lpstr>Glow: Generative Flow with Invertible 1×1 Convolutions</vt:lpstr>
      <vt:lpstr>what does Glow want to do?</vt:lpstr>
      <vt:lpstr>回顾：维度打乱(shuffle)方式</vt:lpstr>
      <vt:lpstr>效果（1）</vt:lpstr>
      <vt:lpstr>效果（2）</vt:lpstr>
      <vt:lpstr>效果（3）Glow图像生成</vt:lpstr>
      <vt:lpstr>效果（4）三种flow的图像生成</vt:lpstr>
      <vt:lpstr>flow应用</vt:lpstr>
      <vt:lpstr>语音合成：waveGlow（1）</vt:lpstr>
      <vt:lpstr>语音合成：waveGlow（2）</vt:lpstr>
      <vt:lpstr>语音合成：waveGlow（3）</vt:lpstr>
      <vt:lpstr>隐写（1）</vt:lpstr>
      <vt:lpstr>隐写（2）</vt:lpstr>
      <vt:lpstr>隐写（3）</vt:lpstr>
      <vt:lpstr>隐写（4）</vt:lpstr>
      <vt:lpstr>隐写（4）</vt:lpstr>
      <vt:lpstr>隐写（5）</vt:lpstr>
      <vt:lpstr>隐写（5） 续</vt:lpstr>
      <vt:lpstr>隐写（6）</vt:lpstr>
      <vt:lpstr>压缩（1）</vt:lpstr>
      <vt:lpstr>压缩（2）</vt:lpstr>
      <vt:lpstr>压缩（3）效果</vt:lpstr>
      <vt:lpstr>压缩（4）</vt:lpstr>
      <vt:lpstr>总结</vt:lpstr>
      <vt:lpstr>Q&amp;A</vt:lpstr>
      <vt:lpstr>附录1</vt:lpstr>
      <vt:lpstr>附录2</vt:lpstr>
      <vt:lpstr>附录3</vt:lpstr>
      <vt:lpstr>附录4-1Change of Variable Theorem</vt:lpstr>
      <vt:lpstr>附录4-2Change of Variable Theorem</vt:lpstr>
      <vt:lpstr>附录4-3Change of Variable Theorem</vt:lpstr>
      <vt:lpstr>附录5 选择NLL-loss作为目标函数的原理</vt:lpstr>
      <vt:lpstr>附录6 factor out 分解层</vt:lpstr>
      <vt:lpstr>附录7 取整带来梯度误差，如何解决？</vt:lpstr>
      <vt:lpstr>参考文献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flow的发展以及应用</dc:title>
  <dc:creator/>
  <cp:lastModifiedBy>ASUS</cp:lastModifiedBy>
  <cp:revision>1948</cp:revision>
  <dcterms:created xsi:type="dcterms:W3CDTF">2019-06-19T02:08:00Z</dcterms:created>
  <dcterms:modified xsi:type="dcterms:W3CDTF">2020-07-22T01:18:58Z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